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57" r:id="rId2"/>
    <p:sldId id="269" r:id="rId3"/>
    <p:sldId id="271" r:id="rId4"/>
    <p:sldId id="272" r:id="rId5"/>
    <p:sldId id="273" r:id="rId6"/>
    <p:sldId id="274" r:id="rId7"/>
    <p:sldId id="256" r:id="rId8"/>
    <p:sldId id="278" r:id="rId9"/>
    <p:sldId id="275" r:id="rId10"/>
    <p:sldId id="276" r:id="rId11"/>
    <p:sldId id="277" r:id="rId12"/>
    <p:sldId id="279" r:id="rId13"/>
    <p:sldId id="280" r:id="rId14"/>
    <p:sldId id="281" r:id="rId15"/>
    <p:sldId id="282"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07F4A54-A7D0-4953-8DBB-EEEF54A53E39}">
          <p14:sldIdLst>
            <p14:sldId id="257"/>
            <p14:sldId id="269"/>
            <p14:sldId id="271"/>
            <p14:sldId id="272"/>
            <p14:sldId id="273"/>
            <p14:sldId id="274"/>
            <p14:sldId id="256"/>
            <p14:sldId id="278"/>
            <p14:sldId id="275"/>
            <p14:sldId id="276"/>
            <p14:sldId id="277"/>
            <p14:sldId id="279"/>
            <p14:sldId id="280"/>
            <p14:sldId id="281"/>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676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BED5BF-710A-4D9C-A96E-477CA2E43AC3}" type="datetimeFigureOut">
              <a:rPr lang="en-IN" smtClean="0"/>
              <a:t>06-11-2024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9F9E98-0878-4B82-A889-D8610C72A19A}" type="slidenum">
              <a:rPr lang="en-IN" smtClean="0"/>
              <a:t>‹#›</a:t>
            </a:fld>
            <a:endParaRPr lang="en-IN"/>
          </a:p>
        </p:txBody>
      </p:sp>
    </p:spTree>
    <p:extLst>
      <p:ext uri="{BB962C8B-B14F-4D97-AF65-F5344CB8AC3E}">
        <p14:creationId xmlns:p14="http://schemas.microsoft.com/office/powerpoint/2010/main" val="3653557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509F9E98-0878-4B82-A889-D8610C72A19A}" type="slidenum">
              <a:rPr lang="en-IN" smtClean="0"/>
              <a:t>1</a:t>
            </a:fld>
            <a:endParaRPr lang="en-IN"/>
          </a:p>
        </p:txBody>
      </p:sp>
    </p:spTree>
    <p:extLst>
      <p:ext uri="{BB962C8B-B14F-4D97-AF65-F5344CB8AC3E}">
        <p14:creationId xmlns:p14="http://schemas.microsoft.com/office/powerpoint/2010/main" val="831370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2828CC8-9797-4854-AA1A-D2999D818CB5}" type="datetimeFigureOut">
              <a:rPr lang="en-IN" smtClean="0"/>
              <a:t>06-11-2024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8522209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28CC8-9797-4854-AA1A-D2999D818CB5}" type="datetimeFigureOut">
              <a:rPr lang="en-IN" smtClean="0"/>
              <a:t>06-11-2024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22327171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28CC8-9797-4854-AA1A-D2999D818CB5}" type="datetimeFigureOut">
              <a:rPr lang="en-IN" smtClean="0"/>
              <a:t>06-11-2024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2EB319-A51B-436A-932A-F6B495264DE8}"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9526419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28CC8-9797-4854-AA1A-D2999D818CB5}" type="datetimeFigureOut">
              <a:rPr lang="en-IN" smtClean="0"/>
              <a:t>06-11-2024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41610188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28CC8-9797-4854-AA1A-D2999D818CB5}" type="datetimeFigureOut">
              <a:rPr lang="en-IN" smtClean="0"/>
              <a:t>06-11-2024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2EB319-A51B-436A-932A-F6B495264DE8}"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7101825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28CC8-9797-4854-AA1A-D2999D818CB5}" type="datetimeFigureOut">
              <a:rPr lang="en-IN" smtClean="0"/>
              <a:t>06-11-2024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4409241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828CC8-9797-4854-AA1A-D2999D818CB5}" type="datetimeFigureOut">
              <a:rPr lang="en-IN" smtClean="0"/>
              <a:t>06-11-2024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14127731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828CC8-9797-4854-AA1A-D2999D818CB5}" type="datetimeFigureOut">
              <a:rPr lang="en-IN" smtClean="0"/>
              <a:t>06-11-2024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1854086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828CC8-9797-4854-AA1A-D2999D818CB5}" type="datetimeFigureOut">
              <a:rPr lang="en-IN" smtClean="0"/>
              <a:t>06-11-2024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2570864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828CC8-9797-4854-AA1A-D2999D818CB5}" type="datetimeFigureOut">
              <a:rPr lang="en-IN" smtClean="0"/>
              <a:t>06-11-2024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6292629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828CC8-9797-4854-AA1A-D2999D818CB5}" type="datetimeFigureOut">
              <a:rPr lang="en-IN" smtClean="0"/>
              <a:t>06-11-2024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31689057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828CC8-9797-4854-AA1A-D2999D818CB5}" type="datetimeFigureOut">
              <a:rPr lang="en-IN" smtClean="0"/>
              <a:t>06-11-2024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3944213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2828CC8-9797-4854-AA1A-D2999D818CB5}" type="datetimeFigureOut">
              <a:rPr lang="en-IN" smtClean="0"/>
              <a:t>06-11-2024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42636332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2828CC8-9797-4854-AA1A-D2999D818CB5}" type="datetimeFigureOut">
              <a:rPr lang="en-IN" smtClean="0"/>
              <a:t>06-11-2024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23134260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2828CC8-9797-4854-AA1A-D2999D818CB5}" type="datetimeFigureOut">
              <a:rPr lang="en-IN" smtClean="0"/>
              <a:t>06-11-2024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26325500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828CC8-9797-4854-AA1A-D2999D818CB5}" type="datetimeFigureOut">
              <a:rPr lang="en-IN" smtClean="0"/>
              <a:t>06-11-2024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A2EB319-A51B-436A-932A-F6B495264DE8}" type="slidenum">
              <a:rPr lang="en-IN" smtClean="0"/>
              <a:t>‹#›</a:t>
            </a:fld>
            <a:endParaRPr lang="en-IN"/>
          </a:p>
        </p:txBody>
      </p:sp>
    </p:spTree>
    <p:extLst>
      <p:ext uri="{BB962C8B-B14F-4D97-AF65-F5344CB8AC3E}">
        <p14:creationId xmlns:p14="http://schemas.microsoft.com/office/powerpoint/2010/main" val="31815750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2828CC8-9797-4854-AA1A-D2999D818CB5}" type="datetimeFigureOut">
              <a:rPr lang="en-IN" smtClean="0"/>
              <a:t>06-11-2024</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A2EB319-A51B-436A-932A-F6B495264DE8}" type="slidenum">
              <a:rPr lang="en-IN" smtClean="0"/>
              <a:t>‹#›</a:t>
            </a:fld>
            <a:endParaRPr lang="en-IN"/>
          </a:p>
        </p:txBody>
      </p:sp>
    </p:spTree>
    <p:extLst>
      <p:ext uri="{BB962C8B-B14F-4D97-AF65-F5344CB8AC3E}">
        <p14:creationId xmlns:p14="http://schemas.microsoft.com/office/powerpoint/2010/main" val="68635392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public.tableau.com/views/project_tableau_17301352230320/Dashboard?:language=en-US&amp;publish=yes&amp;:sid=&amp;:redirect=auth&amp;:display_count=n&amp;:origin=viz_share_link"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C8301F1-B46C-1D05-C5B6-CC3E952FBCED}"/>
              </a:ext>
            </a:extLst>
          </p:cNvPr>
          <p:cNvSpPr/>
          <p:nvPr/>
        </p:nvSpPr>
        <p:spPr>
          <a:xfrm>
            <a:off x="-66521" y="730198"/>
            <a:ext cx="12325042" cy="892552"/>
          </a:xfrm>
          <a:prstGeom prst="rect">
            <a:avLst/>
          </a:prstGeom>
          <a:no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txBody>
          <a:bodyPr wrap="none" lIns="91440" tIns="45720" rIns="91440" bIns="45720">
            <a:spAutoFit/>
          </a:bodyPr>
          <a:lstStyle/>
          <a:p>
            <a:pPr algn="ctr"/>
            <a:r>
              <a:rPr lang="en-US" sz="5200" b="1" dirty="0">
                <a:ln w="22225">
                  <a:solidFill>
                    <a:schemeClr val="bg1"/>
                  </a:solidFill>
                  <a:prstDash val="solid"/>
                </a:ln>
                <a:solidFill>
                  <a:schemeClr val="accent4">
                    <a:lumMod val="20000"/>
                    <a:lumOff val="80000"/>
                  </a:schemeClr>
                </a:solidFill>
              </a:rPr>
              <a:t>ANALYSIS OF E-COMMERCE STORE DATA</a:t>
            </a:r>
            <a:endParaRPr lang="en-IN" sz="5200" b="1" dirty="0">
              <a:ln w="22225">
                <a:solidFill>
                  <a:schemeClr val="bg1"/>
                </a:solidFill>
                <a:prstDash val="solid"/>
              </a:ln>
              <a:solidFill>
                <a:schemeClr val="accent4">
                  <a:lumMod val="20000"/>
                  <a:lumOff val="80000"/>
                </a:schemeClr>
              </a:solidFill>
            </a:endParaRPr>
          </a:p>
        </p:txBody>
      </p:sp>
    </p:spTree>
    <p:extLst>
      <p:ext uri="{BB962C8B-B14F-4D97-AF65-F5344CB8AC3E}">
        <p14:creationId xmlns:p14="http://schemas.microsoft.com/office/powerpoint/2010/main" val="23300134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chemeClr val="accent6">
                <a:lumMod val="75000"/>
              </a:schemeClr>
            </a:gs>
            <a:gs pos="0">
              <a:srgbClr val="367674"/>
            </a:gs>
            <a:gs pos="69000">
              <a:srgbClr val="367674"/>
            </a:gs>
            <a:gs pos="97000">
              <a:srgbClr val="367674"/>
            </a:gs>
          </a:gsLst>
          <a:lin ang="2700000" scaled="1"/>
          <a:tileRect/>
        </a:gradFill>
        <a:effectLst/>
      </p:bgPr>
    </p:bg>
    <p:spTree>
      <p:nvGrpSpPr>
        <p:cNvPr id="1" name="">
          <a:extLst>
            <a:ext uri="{FF2B5EF4-FFF2-40B4-BE49-F238E27FC236}">
              <a16:creationId xmlns:a16="http://schemas.microsoft.com/office/drawing/2014/main" id="{997767CE-DAE6-6D39-113F-5D8AD3FB406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AC2A3EAF-5E07-CCD0-7ED8-9121E44622D8}"/>
              </a:ext>
            </a:extLst>
          </p:cNvPr>
          <p:cNvSpPr>
            <a:spLocks noGrp="1"/>
          </p:cNvSpPr>
          <p:nvPr>
            <p:ph type="subTitle" idx="1"/>
          </p:nvPr>
        </p:nvSpPr>
        <p:spPr>
          <a:xfrm>
            <a:off x="267929" y="1100753"/>
            <a:ext cx="7804354" cy="3189236"/>
          </a:xfrm>
        </p:spPr>
        <p:txBody>
          <a:bodyPr>
            <a:normAutofit/>
          </a:bodyPr>
          <a:lstStyle/>
          <a:p>
            <a:pPr marL="342900" indent="-342900" algn="l">
              <a:buFont typeface="Arial" panose="020B0604020202020204" pitchFamily="34" charset="0"/>
              <a:buChar char="•"/>
            </a:pPr>
            <a:r>
              <a:rPr lang="en-IN" sz="2000" dirty="0">
                <a:solidFill>
                  <a:schemeClr val="bg1"/>
                </a:solidFill>
              </a:rPr>
              <a:t>It is observed that as the average shipping days increase, customers tend to provide lower scores.</a:t>
            </a:r>
          </a:p>
          <a:p>
            <a:pPr marL="342900" indent="-342900" algn="l">
              <a:buFont typeface="Arial" panose="020B0604020202020204" pitchFamily="34" charset="0"/>
              <a:buChar char="•"/>
            </a:pPr>
            <a:r>
              <a:rPr lang="en-IN" sz="2000" dirty="0">
                <a:solidFill>
                  <a:schemeClr val="bg1"/>
                </a:solidFill>
              </a:rPr>
              <a:t>This shows customers frustrations with the logistics.</a:t>
            </a:r>
          </a:p>
          <a:p>
            <a:pPr marL="342900" indent="-342900" algn="l">
              <a:buFont typeface="Arial" panose="020B0604020202020204" pitchFamily="34" charset="0"/>
              <a:buChar char="•"/>
            </a:pPr>
            <a:r>
              <a:rPr lang="en-IN" sz="2000" dirty="0">
                <a:solidFill>
                  <a:schemeClr val="bg1"/>
                </a:solidFill>
              </a:rPr>
              <a:t>Somewhere within two weeks is the sweet spot as shown below in the chart.</a:t>
            </a:r>
          </a:p>
          <a:p>
            <a:pPr marL="342900" indent="-342900" algn="l">
              <a:buFont typeface="Arial" panose="020B0604020202020204" pitchFamily="34" charset="0"/>
              <a:buChar char="•"/>
            </a:pPr>
            <a:r>
              <a:rPr lang="en-IN" sz="2000" dirty="0">
                <a:solidFill>
                  <a:schemeClr val="accent4">
                    <a:lumMod val="60000"/>
                    <a:lumOff val="40000"/>
                  </a:schemeClr>
                </a:solidFill>
              </a:rPr>
              <a:t>This observation is for all the products combined and for individual products it might vary</a:t>
            </a:r>
          </a:p>
          <a:p>
            <a:pPr marL="342900" indent="-342900" algn="l">
              <a:buFont typeface="Arial" panose="020B0604020202020204" pitchFamily="34" charset="0"/>
              <a:buChar char="•"/>
            </a:pPr>
            <a:endParaRPr lang="en-IN" sz="2000" dirty="0">
              <a:solidFill>
                <a:schemeClr val="bg1"/>
              </a:solidFill>
            </a:endParaRPr>
          </a:p>
        </p:txBody>
      </p:sp>
      <p:sp>
        <p:nvSpPr>
          <p:cNvPr id="6" name="Title 1">
            <a:extLst>
              <a:ext uri="{FF2B5EF4-FFF2-40B4-BE49-F238E27FC236}">
                <a16:creationId xmlns:a16="http://schemas.microsoft.com/office/drawing/2014/main" id="{9C9B55E3-4DA6-1890-599D-48DDA6745026}"/>
              </a:ext>
            </a:extLst>
          </p:cNvPr>
          <p:cNvSpPr txBox="1">
            <a:spLocks/>
          </p:cNvSpPr>
          <p:nvPr/>
        </p:nvSpPr>
        <p:spPr>
          <a:xfrm>
            <a:off x="412954" y="129152"/>
            <a:ext cx="10515600" cy="824578"/>
          </a:xfrm>
          <a:prstGeom prst="rect">
            <a:avLst/>
          </a:prstGeom>
          <a:effectLst>
            <a:outerShdw blurRad="50800" dist="38100" dir="5400000" algn="t" rotWithShape="0">
              <a:prstClr val="black">
                <a:alpha val="40000"/>
              </a:prstClr>
            </a:outerShdw>
          </a:effectLst>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IN" sz="5400" dirty="0">
                <a:ln w="22225">
                  <a:solidFill>
                    <a:schemeClr val="bg1"/>
                  </a:solidFill>
                  <a:prstDash val="solid"/>
                </a:ln>
                <a:solidFill>
                  <a:schemeClr val="accent4">
                    <a:lumMod val="20000"/>
                    <a:lumOff val="80000"/>
                  </a:schemeClr>
                </a:solidFill>
              </a:rPr>
              <a:t>REVIEW SCORE ANALYSIS</a:t>
            </a:r>
            <a:endParaRPr lang="en-IN" sz="5400" dirty="0"/>
          </a:p>
        </p:txBody>
      </p:sp>
      <p:pic>
        <p:nvPicPr>
          <p:cNvPr id="2" name="Content Placeholder 4">
            <a:extLst>
              <a:ext uri="{FF2B5EF4-FFF2-40B4-BE49-F238E27FC236}">
                <a16:creationId xmlns:a16="http://schemas.microsoft.com/office/drawing/2014/main" id="{BCB11DA1-056D-2294-9544-06CDC7B120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3765755"/>
            <a:ext cx="10515600" cy="2963092"/>
          </a:xfrm>
          <a:prstGeom prst="rect">
            <a:avLst/>
          </a:prstGeom>
        </p:spPr>
      </p:pic>
    </p:spTree>
    <p:extLst>
      <p:ext uri="{BB962C8B-B14F-4D97-AF65-F5344CB8AC3E}">
        <p14:creationId xmlns:p14="http://schemas.microsoft.com/office/powerpoint/2010/main" val="37505384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chemeClr val="accent6">
                <a:lumMod val="75000"/>
              </a:schemeClr>
            </a:gs>
            <a:gs pos="0">
              <a:srgbClr val="367674"/>
            </a:gs>
            <a:gs pos="69000">
              <a:srgbClr val="367674"/>
            </a:gs>
            <a:gs pos="97000">
              <a:srgbClr val="367674"/>
            </a:gs>
          </a:gsLst>
          <a:lin ang="2700000" scaled="1"/>
          <a:tileRect/>
        </a:gradFill>
        <a:effectLst/>
      </p:bgPr>
    </p:bg>
    <p:spTree>
      <p:nvGrpSpPr>
        <p:cNvPr id="1" name="">
          <a:extLst>
            <a:ext uri="{FF2B5EF4-FFF2-40B4-BE49-F238E27FC236}">
              <a16:creationId xmlns:a16="http://schemas.microsoft.com/office/drawing/2014/main" id="{68F0A945-C4DE-9290-39B3-C8A2F392D4D6}"/>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D4E8896E-8DCF-60A7-AF4C-0DCE0C97077A}"/>
              </a:ext>
            </a:extLst>
          </p:cNvPr>
          <p:cNvSpPr>
            <a:spLocks noGrp="1"/>
          </p:cNvSpPr>
          <p:nvPr>
            <p:ph type="subTitle" idx="1"/>
          </p:nvPr>
        </p:nvSpPr>
        <p:spPr>
          <a:xfrm>
            <a:off x="248265" y="1179410"/>
            <a:ext cx="8168148" cy="5549437"/>
          </a:xfrm>
        </p:spPr>
        <p:txBody>
          <a:bodyPr>
            <a:normAutofit/>
          </a:bodyPr>
          <a:lstStyle/>
          <a:p>
            <a:pPr algn="l"/>
            <a:r>
              <a:rPr lang="en-IN" sz="2000" dirty="0">
                <a:solidFill>
                  <a:schemeClr val="bg1"/>
                </a:solidFill>
              </a:rPr>
              <a:t>Final inferences ( not for individual products)</a:t>
            </a:r>
          </a:p>
          <a:p>
            <a:pPr marL="457200" indent="-457200" algn="l">
              <a:buFont typeface="+mj-lt"/>
              <a:buAutoNum type="arabicPeriod"/>
            </a:pPr>
            <a:r>
              <a:rPr lang="en-IN" sz="2000" dirty="0">
                <a:solidFill>
                  <a:schemeClr val="bg1"/>
                </a:solidFill>
              </a:rPr>
              <a:t>Review score does affect most of the customers. Some customers might just look at the lower price rather than the review score (More data is needed to ascertain more on this ).</a:t>
            </a:r>
          </a:p>
          <a:p>
            <a:pPr marL="457200" indent="-457200" algn="l">
              <a:buFont typeface="+mj-lt"/>
              <a:buAutoNum type="arabicPeriod"/>
            </a:pPr>
            <a:r>
              <a:rPr lang="en-IN" sz="2000" dirty="0">
                <a:solidFill>
                  <a:schemeClr val="bg1"/>
                </a:solidFill>
              </a:rPr>
              <a:t>Number of shipping days plays a crucial role in determining the review score which drives most the customers’ frequency to visit the e-commerce site for shopping and also to improve sales.  Therefore,</a:t>
            </a:r>
          </a:p>
          <a:p>
            <a:pPr marL="914400" lvl="1" indent="-457200" algn="l">
              <a:buFont typeface="Arial" panose="020B0604020202020204" pitchFamily="34" charset="0"/>
              <a:buChar char="•"/>
            </a:pPr>
            <a:r>
              <a:rPr lang="en-IN" sz="1600" dirty="0">
                <a:solidFill>
                  <a:schemeClr val="bg1"/>
                </a:solidFill>
              </a:rPr>
              <a:t>Improve logistics           reduce shipping days           improve ratings           customers happy           increase revenue</a:t>
            </a:r>
          </a:p>
          <a:p>
            <a:pPr marL="457200" indent="-457200" algn="l">
              <a:buFont typeface="+mj-lt"/>
              <a:buAutoNum type="arabicPeriod"/>
            </a:pPr>
            <a:r>
              <a:rPr lang="en-IN" sz="2000" dirty="0">
                <a:solidFill>
                  <a:schemeClr val="bg1"/>
                </a:solidFill>
              </a:rPr>
              <a:t>Even though we cannot have complete control over the product quality, stricter rules have to put forth to improve quality and other factors of the product (fight against fake or empty products)           improve overall customer experience            decrease ord.er cancellations. </a:t>
            </a:r>
          </a:p>
        </p:txBody>
      </p:sp>
      <p:sp>
        <p:nvSpPr>
          <p:cNvPr id="6" name="Title 1">
            <a:extLst>
              <a:ext uri="{FF2B5EF4-FFF2-40B4-BE49-F238E27FC236}">
                <a16:creationId xmlns:a16="http://schemas.microsoft.com/office/drawing/2014/main" id="{E627E2F2-233B-2AC5-B8D2-C0B418633DE4}"/>
              </a:ext>
            </a:extLst>
          </p:cNvPr>
          <p:cNvSpPr txBox="1">
            <a:spLocks/>
          </p:cNvSpPr>
          <p:nvPr/>
        </p:nvSpPr>
        <p:spPr>
          <a:xfrm>
            <a:off x="412954" y="129152"/>
            <a:ext cx="10515600" cy="824578"/>
          </a:xfrm>
          <a:prstGeom prst="rect">
            <a:avLst/>
          </a:prstGeom>
          <a:effectLst>
            <a:outerShdw blurRad="50800" dist="38100" dir="5400000" algn="t" rotWithShape="0">
              <a:prstClr val="black">
                <a:alpha val="40000"/>
              </a:prstClr>
            </a:outerShdw>
          </a:effectLst>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IN" sz="5400" dirty="0">
                <a:ln w="22225">
                  <a:solidFill>
                    <a:schemeClr val="bg1"/>
                  </a:solidFill>
                  <a:prstDash val="solid"/>
                </a:ln>
                <a:solidFill>
                  <a:schemeClr val="accent4">
                    <a:lumMod val="20000"/>
                    <a:lumOff val="80000"/>
                  </a:schemeClr>
                </a:solidFill>
              </a:rPr>
              <a:t>REVIEW SCORE ANALYSIS</a:t>
            </a:r>
            <a:endParaRPr lang="en-IN" sz="5400" dirty="0"/>
          </a:p>
        </p:txBody>
      </p:sp>
      <p:sp>
        <p:nvSpPr>
          <p:cNvPr id="4" name="Arrow: Right 3">
            <a:extLst>
              <a:ext uri="{FF2B5EF4-FFF2-40B4-BE49-F238E27FC236}">
                <a16:creationId xmlns:a16="http://schemas.microsoft.com/office/drawing/2014/main" id="{BDAFD0CD-212B-1EE8-C6F2-4B2CA986330F}"/>
              </a:ext>
            </a:extLst>
          </p:cNvPr>
          <p:cNvSpPr/>
          <p:nvPr/>
        </p:nvSpPr>
        <p:spPr>
          <a:xfrm>
            <a:off x="7030065" y="5664865"/>
            <a:ext cx="383458" cy="186813"/>
          </a:xfrm>
          <a:prstGeom prst="rightArrow">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Arrow: Right 4">
            <a:extLst>
              <a:ext uri="{FF2B5EF4-FFF2-40B4-BE49-F238E27FC236}">
                <a16:creationId xmlns:a16="http://schemas.microsoft.com/office/drawing/2014/main" id="{F87B9ACA-CEEB-CB8E-76FA-285544874302}"/>
              </a:ext>
            </a:extLst>
          </p:cNvPr>
          <p:cNvSpPr/>
          <p:nvPr/>
        </p:nvSpPr>
        <p:spPr>
          <a:xfrm>
            <a:off x="2109019" y="5669320"/>
            <a:ext cx="383458" cy="186813"/>
          </a:xfrm>
          <a:prstGeom prst="rightArrow">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Right 7">
            <a:extLst>
              <a:ext uri="{FF2B5EF4-FFF2-40B4-BE49-F238E27FC236}">
                <a16:creationId xmlns:a16="http://schemas.microsoft.com/office/drawing/2014/main" id="{777266F9-2B56-9142-5B93-BB3A4C78562E}"/>
              </a:ext>
            </a:extLst>
          </p:cNvPr>
          <p:cNvSpPr/>
          <p:nvPr/>
        </p:nvSpPr>
        <p:spPr>
          <a:xfrm>
            <a:off x="5491316" y="4133235"/>
            <a:ext cx="383458" cy="115529"/>
          </a:xfrm>
          <a:prstGeom prst="rightArrow">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Arrow: Right 8">
            <a:extLst>
              <a:ext uri="{FF2B5EF4-FFF2-40B4-BE49-F238E27FC236}">
                <a16:creationId xmlns:a16="http://schemas.microsoft.com/office/drawing/2014/main" id="{7CEB6087-52C0-AA12-CAD8-9E0DB8811AC2}"/>
              </a:ext>
            </a:extLst>
          </p:cNvPr>
          <p:cNvSpPr/>
          <p:nvPr/>
        </p:nvSpPr>
        <p:spPr>
          <a:xfrm>
            <a:off x="7561006" y="4113571"/>
            <a:ext cx="383458" cy="115529"/>
          </a:xfrm>
          <a:prstGeom prst="rightArrow">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Arrow: Right 9">
            <a:extLst>
              <a:ext uri="{FF2B5EF4-FFF2-40B4-BE49-F238E27FC236}">
                <a16:creationId xmlns:a16="http://schemas.microsoft.com/office/drawing/2014/main" id="{A65227CF-E81F-986D-5E1B-83287E3FFDCB}"/>
              </a:ext>
            </a:extLst>
          </p:cNvPr>
          <p:cNvSpPr/>
          <p:nvPr/>
        </p:nvSpPr>
        <p:spPr>
          <a:xfrm>
            <a:off x="2939847" y="4395019"/>
            <a:ext cx="383458" cy="115529"/>
          </a:xfrm>
          <a:prstGeom prst="rightArrow">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Arrow: Right 10">
            <a:extLst>
              <a:ext uri="{FF2B5EF4-FFF2-40B4-BE49-F238E27FC236}">
                <a16:creationId xmlns:a16="http://schemas.microsoft.com/office/drawing/2014/main" id="{5E0A7592-6EF2-FAB6-3A5A-837AC17FC2A6}"/>
              </a:ext>
            </a:extLst>
          </p:cNvPr>
          <p:cNvSpPr/>
          <p:nvPr/>
        </p:nvSpPr>
        <p:spPr>
          <a:xfrm>
            <a:off x="2949677" y="4104968"/>
            <a:ext cx="383458" cy="115529"/>
          </a:xfrm>
          <a:prstGeom prst="rightArrow">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3" name="Picture 12" descr="Businessman thumbs up">
            <a:extLst>
              <a:ext uri="{FF2B5EF4-FFF2-40B4-BE49-F238E27FC236}">
                <a16:creationId xmlns:a16="http://schemas.microsoft.com/office/drawing/2014/main" id="{AAE69D8D-BAA4-96E5-1AED-8967D545EC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81931" y="129152"/>
            <a:ext cx="2241475" cy="6497790"/>
          </a:xfrm>
          <a:prstGeom prst="rect">
            <a:avLst/>
          </a:prstGeom>
        </p:spPr>
      </p:pic>
    </p:spTree>
    <p:extLst>
      <p:ext uri="{BB962C8B-B14F-4D97-AF65-F5344CB8AC3E}">
        <p14:creationId xmlns:p14="http://schemas.microsoft.com/office/powerpoint/2010/main" val="15379588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chemeClr val="accent6">
                <a:lumMod val="75000"/>
              </a:schemeClr>
            </a:gs>
            <a:gs pos="0">
              <a:srgbClr val="367674"/>
            </a:gs>
            <a:gs pos="69000">
              <a:srgbClr val="367674"/>
            </a:gs>
            <a:gs pos="97000">
              <a:srgbClr val="367674"/>
            </a:gs>
          </a:gsLst>
          <a:lin ang="2700000" scaled="1"/>
          <a:tileRect/>
        </a:gradFill>
        <a:effectLst/>
      </p:bgPr>
    </p:bg>
    <p:spTree>
      <p:nvGrpSpPr>
        <p:cNvPr id="1" name="">
          <a:extLst>
            <a:ext uri="{FF2B5EF4-FFF2-40B4-BE49-F238E27FC236}">
              <a16:creationId xmlns:a16="http://schemas.microsoft.com/office/drawing/2014/main" id="{34EF9CFF-7F01-942D-1A70-0FC6E448DF95}"/>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C9FE5AF8-35A7-26D1-B520-08EA4291EC05}"/>
              </a:ext>
            </a:extLst>
          </p:cNvPr>
          <p:cNvSpPr>
            <a:spLocks noGrp="1"/>
          </p:cNvSpPr>
          <p:nvPr>
            <p:ph type="subTitle" idx="1"/>
          </p:nvPr>
        </p:nvSpPr>
        <p:spPr>
          <a:xfrm>
            <a:off x="248265" y="3429000"/>
            <a:ext cx="5739580" cy="3299847"/>
          </a:xfrm>
        </p:spPr>
        <p:txBody>
          <a:bodyPr>
            <a:normAutofit fontScale="92500" lnSpcReduction="20000"/>
          </a:bodyPr>
          <a:lstStyle/>
          <a:p>
            <a:pPr marL="342900" indent="-342900" algn="l">
              <a:buFont typeface="Arial" panose="020B0604020202020204" pitchFamily="34" charset="0"/>
              <a:buChar char="•"/>
            </a:pPr>
            <a:r>
              <a:rPr lang="en-IN" sz="2000" dirty="0">
                <a:solidFill>
                  <a:schemeClr val="accent4">
                    <a:lumMod val="60000"/>
                    <a:lumOff val="40000"/>
                  </a:schemeClr>
                </a:solidFill>
              </a:rPr>
              <a:t>The table on the right shows few of the many product categories that exist on the site and its respective avg. shipping days.</a:t>
            </a:r>
          </a:p>
          <a:p>
            <a:pPr marL="342900" indent="-342900" algn="l">
              <a:buFont typeface="Arial" panose="020B0604020202020204" pitchFamily="34" charset="0"/>
              <a:buChar char="•"/>
            </a:pPr>
            <a:r>
              <a:rPr lang="en-IN" sz="2000" dirty="0">
                <a:solidFill>
                  <a:schemeClr val="accent4">
                    <a:lumMod val="60000"/>
                    <a:lumOff val="40000"/>
                  </a:schemeClr>
                </a:solidFill>
              </a:rPr>
              <a:t>For example: avg. shipping days for pet shop=11</a:t>
            </a:r>
          </a:p>
          <a:p>
            <a:pPr marL="342900" indent="-342900" algn="l">
              <a:buFont typeface="Arial" panose="020B0604020202020204" pitchFamily="34" charset="0"/>
              <a:buChar char="•"/>
            </a:pPr>
            <a:r>
              <a:rPr lang="en-IN" sz="2000" dirty="0">
                <a:solidFill>
                  <a:schemeClr val="accent4">
                    <a:lumMod val="60000"/>
                    <a:lumOff val="40000"/>
                  </a:schemeClr>
                </a:solidFill>
              </a:rPr>
              <a:t>Max.  Avg. shipping days: 20 days for office furniture.</a:t>
            </a:r>
          </a:p>
          <a:p>
            <a:pPr marL="342900" indent="-342900" algn="l">
              <a:buFont typeface="Arial" panose="020B0604020202020204" pitchFamily="34" charset="0"/>
              <a:buChar char="•"/>
            </a:pPr>
            <a:r>
              <a:rPr lang="en-IN" sz="2000" dirty="0">
                <a:solidFill>
                  <a:schemeClr val="bg1"/>
                </a:solidFill>
              </a:rPr>
              <a:t>The sweet spot is 14 days for average review, therefore bringing down the avg. shipping days even lower could be useful for the company by setting up more inventories across cities.</a:t>
            </a:r>
          </a:p>
        </p:txBody>
      </p:sp>
      <p:sp>
        <p:nvSpPr>
          <p:cNvPr id="6" name="Title 1">
            <a:extLst>
              <a:ext uri="{FF2B5EF4-FFF2-40B4-BE49-F238E27FC236}">
                <a16:creationId xmlns:a16="http://schemas.microsoft.com/office/drawing/2014/main" id="{4C4529B2-A325-AA65-5705-8AC4276FAEDF}"/>
              </a:ext>
            </a:extLst>
          </p:cNvPr>
          <p:cNvSpPr txBox="1">
            <a:spLocks/>
          </p:cNvSpPr>
          <p:nvPr/>
        </p:nvSpPr>
        <p:spPr>
          <a:xfrm>
            <a:off x="412954" y="129151"/>
            <a:ext cx="6351640" cy="2845105"/>
          </a:xfrm>
          <a:prstGeom prst="rect">
            <a:avLst/>
          </a:prstGeom>
          <a:effectLst>
            <a:outerShdw blurRad="50800" dist="38100" dir="5400000" algn="t" rotWithShape="0">
              <a:prstClr val="black">
                <a:alpha val="40000"/>
              </a:prstClr>
            </a:outerShdw>
          </a:effectLst>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IN" sz="5400" b="1" dirty="0">
                <a:solidFill>
                  <a:schemeClr val="bg1"/>
                </a:solidFill>
              </a:rPr>
              <a:t>AVERAGE SHIPPING DAYS ACROSS PRODUCT CATEGORIES </a:t>
            </a:r>
          </a:p>
        </p:txBody>
      </p:sp>
      <p:sp>
        <p:nvSpPr>
          <p:cNvPr id="12" name="Subtitle 2">
            <a:extLst>
              <a:ext uri="{FF2B5EF4-FFF2-40B4-BE49-F238E27FC236}">
                <a16:creationId xmlns:a16="http://schemas.microsoft.com/office/drawing/2014/main" id="{7C21D2B2-C5EE-9098-DDB4-99AD7438B80F}"/>
              </a:ext>
            </a:extLst>
          </p:cNvPr>
          <p:cNvSpPr txBox="1">
            <a:spLocks/>
          </p:cNvSpPr>
          <p:nvPr/>
        </p:nvSpPr>
        <p:spPr>
          <a:xfrm>
            <a:off x="6892413" y="4424516"/>
            <a:ext cx="4844843" cy="17052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solidFill>
                <a:schemeClr val="accent2">
                  <a:lumMod val="60000"/>
                  <a:lumOff val="40000"/>
                </a:schemeClr>
              </a:solidFill>
            </a:endParaRPr>
          </a:p>
        </p:txBody>
      </p:sp>
      <p:pic>
        <p:nvPicPr>
          <p:cNvPr id="8" name="Picture 7">
            <a:extLst>
              <a:ext uri="{FF2B5EF4-FFF2-40B4-BE49-F238E27FC236}">
                <a16:creationId xmlns:a16="http://schemas.microsoft.com/office/drawing/2014/main" id="{7961E15E-9749-EA7D-9C7D-CC52EF7159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87355" y="631624"/>
            <a:ext cx="4591691" cy="5811061"/>
          </a:xfrm>
          <a:prstGeom prst="rect">
            <a:avLst/>
          </a:prstGeom>
        </p:spPr>
      </p:pic>
    </p:spTree>
    <p:extLst>
      <p:ext uri="{BB962C8B-B14F-4D97-AF65-F5344CB8AC3E}">
        <p14:creationId xmlns:p14="http://schemas.microsoft.com/office/powerpoint/2010/main" val="8612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chemeClr val="accent6">
                <a:lumMod val="75000"/>
              </a:schemeClr>
            </a:gs>
            <a:gs pos="0">
              <a:srgbClr val="367674"/>
            </a:gs>
            <a:gs pos="69000">
              <a:srgbClr val="367674"/>
            </a:gs>
            <a:gs pos="97000">
              <a:srgbClr val="367674"/>
            </a:gs>
          </a:gsLst>
          <a:lin ang="2700000" scaled="1"/>
          <a:tileRect/>
        </a:gradFill>
        <a:effectLst/>
      </p:bgPr>
    </p:bg>
    <p:spTree>
      <p:nvGrpSpPr>
        <p:cNvPr id="1" name="">
          <a:extLst>
            <a:ext uri="{FF2B5EF4-FFF2-40B4-BE49-F238E27FC236}">
              <a16:creationId xmlns:a16="http://schemas.microsoft.com/office/drawing/2014/main" id="{DF0E7630-D291-E0DD-8EC9-18F53DB1270B}"/>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8B75750F-3064-CDA9-31BF-A180969CCDE2}"/>
              </a:ext>
            </a:extLst>
          </p:cNvPr>
          <p:cNvSpPr>
            <a:spLocks noGrp="1"/>
          </p:cNvSpPr>
          <p:nvPr>
            <p:ph type="subTitle" idx="1"/>
          </p:nvPr>
        </p:nvSpPr>
        <p:spPr>
          <a:xfrm>
            <a:off x="248265" y="3097073"/>
            <a:ext cx="5739580" cy="3299847"/>
          </a:xfrm>
        </p:spPr>
        <p:txBody>
          <a:bodyPr>
            <a:normAutofit/>
          </a:bodyPr>
          <a:lstStyle/>
          <a:p>
            <a:pPr marL="342900" indent="-342900" algn="l">
              <a:buFont typeface="Arial" panose="020B0604020202020204" pitchFamily="34" charset="0"/>
              <a:buChar char="•"/>
            </a:pPr>
            <a:r>
              <a:rPr lang="en-IN" sz="2000" dirty="0">
                <a:solidFill>
                  <a:schemeClr val="accent4">
                    <a:lumMod val="60000"/>
                    <a:lumOff val="40000"/>
                  </a:schemeClr>
                </a:solidFill>
              </a:rPr>
              <a:t>For example: avg. price : $108 and avg. payment value: $135 from Sao Paulo City</a:t>
            </a:r>
          </a:p>
          <a:p>
            <a:pPr marL="342900" indent="-342900" algn="l">
              <a:buFont typeface="Arial" panose="020B0604020202020204" pitchFamily="34" charset="0"/>
              <a:buChar char="•"/>
            </a:pPr>
            <a:r>
              <a:rPr lang="en-IN" sz="2000" dirty="0">
                <a:solidFill>
                  <a:schemeClr val="accent4">
                    <a:lumMod val="60000"/>
                    <a:lumOff val="40000"/>
                  </a:schemeClr>
                </a:solidFill>
              </a:rPr>
              <a:t>Max. avg. price : $2325 and Max. avg. payment value: $2200 from </a:t>
            </a:r>
            <a:r>
              <a:rPr lang="en-IN" sz="2000" dirty="0" err="1">
                <a:solidFill>
                  <a:schemeClr val="accent4">
                    <a:lumMod val="60000"/>
                    <a:lumOff val="40000"/>
                  </a:schemeClr>
                </a:solidFill>
              </a:rPr>
              <a:t>Pianco</a:t>
            </a:r>
            <a:r>
              <a:rPr lang="en-IN" sz="2000" dirty="0">
                <a:solidFill>
                  <a:schemeClr val="accent4">
                    <a:lumMod val="60000"/>
                    <a:lumOff val="40000"/>
                  </a:schemeClr>
                </a:solidFill>
              </a:rPr>
              <a:t> city.</a:t>
            </a:r>
          </a:p>
          <a:p>
            <a:pPr marL="342900" indent="-342900" algn="l">
              <a:buFont typeface="Arial" panose="020B0604020202020204" pitchFamily="34" charset="0"/>
              <a:buChar char="•"/>
            </a:pPr>
            <a:r>
              <a:rPr lang="en-IN" sz="2000" dirty="0">
                <a:solidFill>
                  <a:schemeClr val="accent4">
                    <a:lumMod val="60000"/>
                    <a:lumOff val="40000"/>
                  </a:schemeClr>
                </a:solidFill>
              </a:rPr>
              <a:t>A large chunk of payments is coming out of Sao Paulo and Rio De </a:t>
            </a:r>
            <a:r>
              <a:rPr lang="en-IN" sz="2000" dirty="0" err="1">
                <a:solidFill>
                  <a:schemeClr val="accent4">
                    <a:lumMod val="60000"/>
                    <a:lumOff val="40000"/>
                  </a:schemeClr>
                </a:solidFill>
              </a:rPr>
              <a:t>Janerio</a:t>
            </a:r>
            <a:r>
              <a:rPr lang="en-IN" sz="2000" dirty="0">
                <a:solidFill>
                  <a:schemeClr val="accent4">
                    <a:lumMod val="60000"/>
                    <a:lumOff val="40000"/>
                  </a:schemeClr>
                </a:solidFill>
              </a:rPr>
              <a:t>.</a:t>
            </a:r>
          </a:p>
          <a:p>
            <a:pPr marL="342900" indent="-342900" algn="l">
              <a:buFont typeface="Arial" panose="020B0604020202020204" pitchFamily="34" charset="0"/>
              <a:buChar char="•"/>
            </a:pPr>
            <a:r>
              <a:rPr lang="en-IN" sz="2000" dirty="0">
                <a:solidFill>
                  <a:schemeClr val="bg1"/>
                </a:solidFill>
              </a:rPr>
              <a:t>And the difference between payment value and price is tallied by the freight value.</a:t>
            </a:r>
          </a:p>
        </p:txBody>
      </p:sp>
      <p:sp>
        <p:nvSpPr>
          <p:cNvPr id="6" name="Title 1">
            <a:extLst>
              <a:ext uri="{FF2B5EF4-FFF2-40B4-BE49-F238E27FC236}">
                <a16:creationId xmlns:a16="http://schemas.microsoft.com/office/drawing/2014/main" id="{CF88B8B6-75E9-4C18-3F73-126F3FCDC508}"/>
              </a:ext>
            </a:extLst>
          </p:cNvPr>
          <p:cNvSpPr txBox="1">
            <a:spLocks/>
          </p:cNvSpPr>
          <p:nvPr/>
        </p:nvSpPr>
        <p:spPr>
          <a:xfrm>
            <a:off x="412954" y="129151"/>
            <a:ext cx="6351640" cy="2845105"/>
          </a:xfrm>
          <a:prstGeom prst="rect">
            <a:avLst/>
          </a:prstGeom>
          <a:effectLst>
            <a:outerShdw blurRad="50800" dist="38100" dir="5400000" algn="t" rotWithShape="0">
              <a:prstClr val="black">
                <a:alpha val="40000"/>
              </a:prstClr>
            </a:outerShdw>
          </a:effectLst>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IN" sz="5400" b="1" dirty="0">
                <a:solidFill>
                  <a:schemeClr val="bg1"/>
                </a:solidFill>
              </a:rPr>
              <a:t>AVG. PRICE AND AVG. PAYMENT VALUE ACROSS CITIES</a:t>
            </a:r>
          </a:p>
        </p:txBody>
      </p:sp>
      <p:sp>
        <p:nvSpPr>
          <p:cNvPr id="12" name="Subtitle 2">
            <a:extLst>
              <a:ext uri="{FF2B5EF4-FFF2-40B4-BE49-F238E27FC236}">
                <a16:creationId xmlns:a16="http://schemas.microsoft.com/office/drawing/2014/main" id="{604F0621-3E2C-5B86-E97B-F39A528F8E9E}"/>
              </a:ext>
            </a:extLst>
          </p:cNvPr>
          <p:cNvSpPr txBox="1">
            <a:spLocks/>
          </p:cNvSpPr>
          <p:nvPr/>
        </p:nvSpPr>
        <p:spPr>
          <a:xfrm>
            <a:off x="6892413" y="4424516"/>
            <a:ext cx="4844843" cy="17052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solidFill>
                <a:schemeClr val="accent2">
                  <a:lumMod val="60000"/>
                  <a:lumOff val="40000"/>
                </a:schemeClr>
              </a:solidFill>
            </a:endParaRPr>
          </a:p>
        </p:txBody>
      </p:sp>
      <p:pic>
        <p:nvPicPr>
          <p:cNvPr id="7" name="Picture 6">
            <a:extLst>
              <a:ext uri="{FF2B5EF4-FFF2-40B4-BE49-F238E27FC236}">
                <a16:creationId xmlns:a16="http://schemas.microsoft.com/office/drawing/2014/main" id="{12053917-C3F7-FB2B-954B-BF547C6AD6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04307" y="129151"/>
            <a:ext cx="5039428" cy="4177378"/>
          </a:xfrm>
          <a:prstGeom prst="rect">
            <a:avLst/>
          </a:prstGeom>
        </p:spPr>
      </p:pic>
      <p:pic>
        <p:nvPicPr>
          <p:cNvPr id="10" name="Picture 9">
            <a:extLst>
              <a:ext uri="{FF2B5EF4-FFF2-40B4-BE49-F238E27FC236}">
                <a16:creationId xmlns:a16="http://schemas.microsoft.com/office/drawing/2014/main" id="{2E3273CF-1600-1084-5F9A-7216C72257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3833" y="4488426"/>
            <a:ext cx="5029902" cy="2305372"/>
          </a:xfrm>
          <a:prstGeom prst="rect">
            <a:avLst/>
          </a:prstGeom>
        </p:spPr>
      </p:pic>
    </p:spTree>
    <p:extLst>
      <p:ext uri="{BB962C8B-B14F-4D97-AF65-F5344CB8AC3E}">
        <p14:creationId xmlns:p14="http://schemas.microsoft.com/office/powerpoint/2010/main" val="943623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chemeClr val="accent6">
                <a:lumMod val="75000"/>
              </a:schemeClr>
            </a:gs>
            <a:gs pos="0">
              <a:srgbClr val="367674"/>
            </a:gs>
            <a:gs pos="69000">
              <a:srgbClr val="367674"/>
            </a:gs>
            <a:gs pos="97000">
              <a:srgbClr val="367674"/>
            </a:gs>
          </a:gsLst>
          <a:lin ang="2700000" scaled="1"/>
          <a:tileRect/>
        </a:gradFill>
        <a:effectLst/>
      </p:bgPr>
    </p:bg>
    <p:spTree>
      <p:nvGrpSpPr>
        <p:cNvPr id="1" name="">
          <a:extLst>
            <a:ext uri="{FF2B5EF4-FFF2-40B4-BE49-F238E27FC236}">
              <a16:creationId xmlns:a16="http://schemas.microsoft.com/office/drawing/2014/main" id="{F97FF717-1B39-7476-8E08-4D4EFBD5D220}"/>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6410A908-A320-5FDE-ED2B-65CF5F86A6DD}"/>
              </a:ext>
            </a:extLst>
          </p:cNvPr>
          <p:cNvSpPr>
            <a:spLocks noGrp="1"/>
          </p:cNvSpPr>
          <p:nvPr>
            <p:ph type="subTitle" idx="1"/>
          </p:nvPr>
        </p:nvSpPr>
        <p:spPr>
          <a:xfrm>
            <a:off x="248265" y="3097073"/>
            <a:ext cx="5739580" cy="3299847"/>
          </a:xfrm>
        </p:spPr>
        <p:txBody>
          <a:bodyPr>
            <a:normAutofit/>
          </a:bodyPr>
          <a:lstStyle/>
          <a:p>
            <a:pPr marL="342900" indent="-342900" algn="l">
              <a:buFont typeface="Arial" panose="020B0604020202020204" pitchFamily="34" charset="0"/>
              <a:buChar char="•"/>
            </a:pPr>
            <a:r>
              <a:rPr lang="en-IN" sz="2000" dirty="0">
                <a:solidFill>
                  <a:schemeClr val="accent3"/>
                </a:solidFill>
              </a:rPr>
              <a:t>Freight value for Sao Paulo city is $321 and for Rio de </a:t>
            </a:r>
            <a:r>
              <a:rPr lang="en-IN" sz="2000" dirty="0" err="1">
                <a:solidFill>
                  <a:schemeClr val="accent3"/>
                </a:solidFill>
              </a:rPr>
              <a:t>Janerio</a:t>
            </a:r>
            <a:r>
              <a:rPr lang="en-IN" sz="2000" dirty="0">
                <a:solidFill>
                  <a:schemeClr val="accent3"/>
                </a:solidFill>
              </a:rPr>
              <a:t> $194.</a:t>
            </a:r>
          </a:p>
          <a:p>
            <a:pPr marL="342900" indent="-342900" algn="l">
              <a:buFont typeface="Arial" panose="020B0604020202020204" pitchFamily="34" charset="0"/>
              <a:buChar char="•"/>
            </a:pPr>
            <a:r>
              <a:rPr lang="en-IN" sz="2000" dirty="0">
                <a:solidFill>
                  <a:schemeClr val="accent3"/>
                </a:solidFill>
              </a:rPr>
              <a:t>For the costliest freight value city Sao Raimundo </a:t>
            </a:r>
            <a:r>
              <a:rPr lang="en-IN" sz="2000" dirty="0" err="1">
                <a:solidFill>
                  <a:schemeClr val="accent3"/>
                </a:solidFill>
              </a:rPr>
              <a:t>nonato</a:t>
            </a:r>
            <a:r>
              <a:rPr lang="en-IN" sz="2000" dirty="0">
                <a:solidFill>
                  <a:schemeClr val="accent3"/>
                </a:solidFill>
              </a:rPr>
              <a:t>, the total payment value is just $2987.</a:t>
            </a:r>
          </a:p>
          <a:p>
            <a:pPr marL="342900" indent="-342900" algn="l">
              <a:buFont typeface="Arial" panose="020B0604020202020204" pitchFamily="34" charset="0"/>
              <a:buChar char="•"/>
            </a:pPr>
            <a:r>
              <a:rPr lang="en-IN" sz="2000" dirty="0">
                <a:solidFill>
                  <a:schemeClr val="bg1"/>
                </a:solidFill>
              </a:rPr>
              <a:t>Though, freight value may not completely paint the total payment collected from each city, it is nevertheless is important to reduce the freight cost.</a:t>
            </a:r>
          </a:p>
        </p:txBody>
      </p:sp>
      <p:sp>
        <p:nvSpPr>
          <p:cNvPr id="6" name="Title 1">
            <a:extLst>
              <a:ext uri="{FF2B5EF4-FFF2-40B4-BE49-F238E27FC236}">
                <a16:creationId xmlns:a16="http://schemas.microsoft.com/office/drawing/2014/main" id="{C661B9C6-96A9-A766-80CB-A159FC8A659E}"/>
              </a:ext>
            </a:extLst>
          </p:cNvPr>
          <p:cNvSpPr txBox="1">
            <a:spLocks/>
          </p:cNvSpPr>
          <p:nvPr/>
        </p:nvSpPr>
        <p:spPr>
          <a:xfrm>
            <a:off x="412954" y="129151"/>
            <a:ext cx="6351640" cy="2845105"/>
          </a:xfrm>
          <a:prstGeom prst="rect">
            <a:avLst/>
          </a:prstGeom>
          <a:effectLst>
            <a:outerShdw blurRad="50800" dist="38100" dir="5400000" algn="t" rotWithShape="0">
              <a:prstClr val="black">
                <a:alpha val="40000"/>
              </a:prstClr>
            </a:outerShdw>
          </a:effectLst>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IN" sz="5400" b="1" dirty="0">
                <a:solidFill>
                  <a:schemeClr val="bg1"/>
                </a:solidFill>
              </a:rPr>
              <a:t>AVG. PRICE AND AVG. PAYMENT VALUE ACROSS CITIES</a:t>
            </a:r>
          </a:p>
        </p:txBody>
      </p:sp>
      <p:sp>
        <p:nvSpPr>
          <p:cNvPr id="12" name="Subtitle 2">
            <a:extLst>
              <a:ext uri="{FF2B5EF4-FFF2-40B4-BE49-F238E27FC236}">
                <a16:creationId xmlns:a16="http://schemas.microsoft.com/office/drawing/2014/main" id="{5F4389E9-9DB1-AEDF-2D78-796E19424038}"/>
              </a:ext>
            </a:extLst>
          </p:cNvPr>
          <p:cNvSpPr txBox="1">
            <a:spLocks/>
          </p:cNvSpPr>
          <p:nvPr/>
        </p:nvSpPr>
        <p:spPr>
          <a:xfrm>
            <a:off x="6892413" y="4424516"/>
            <a:ext cx="4844843" cy="17052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solidFill>
                <a:schemeClr val="accent2">
                  <a:lumMod val="60000"/>
                  <a:lumOff val="40000"/>
                </a:schemeClr>
              </a:solidFill>
            </a:endParaRPr>
          </a:p>
        </p:txBody>
      </p:sp>
      <p:pic>
        <p:nvPicPr>
          <p:cNvPr id="10" name="Picture 9">
            <a:extLst>
              <a:ext uri="{FF2B5EF4-FFF2-40B4-BE49-F238E27FC236}">
                <a16:creationId xmlns:a16="http://schemas.microsoft.com/office/drawing/2014/main" id="{BEC0B731-206B-66FA-0CE9-88BA013ACB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2413" y="280220"/>
            <a:ext cx="5029902" cy="2305372"/>
          </a:xfrm>
          <a:prstGeom prst="rect">
            <a:avLst/>
          </a:prstGeom>
        </p:spPr>
      </p:pic>
      <p:pic>
        <p:nvPicPr>
          <p:cNvPr id="4" name="Picture 3">
            <a:extLst>
              <a:ext uri="{FF2B5EF4-FFF2-40B4-BE49-F238E27FC236}">
                <a16:creationId xmlns:a16="http://schemas.microsoft.com/office/drawing/2014/main" id="{FC3D9328-4833-BAC5-EDDB-9F8928B5CA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4155" y="2792361"/>
            <a:ext cx="5739579" cy="3936488"/>
          </a:xfrm>
          <a:prstGeom prst="rect">
            <a:avLst/>
          </a:prstGeom>
        </p:spPr>
      </p:pic>
    </p:spTree>
    <p:extLst>
      <p:ext uri="{BB962C8B-B14F-4D97-AF65-F5344CB8AC3E}">
        <p14:creationId xmlns:p14="http://schemas.microsoft.com/office/powerpoint/2010/main" val="2973500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chemeClr val="accent6">
                <a:lumMod val="75000"/>
              </a:schemeClr>
            </a:gs>
            <a:gs pos="0">
              <a:srgbClr val="367674"/>
            </a:gs>
            <a:gs pos="69000">
              <a:srgbClr val="367674"/>
            </a:gs>
            <a:gs pos="97000">
              <a:srgbClr val="367674"/>
            </a:gs>
          </a:gsLst>
          <a:lin ang="2700000" scaled="1"/>
          <a:tileRect/>
        </a:gradFill>
        <a:effectLst/>
      </p:bgPr>
    </p:bg>
    <p:spTree>
      <p:nvGrpSpPr>
        <p:cNvPr id="1" name="">
          <a:extLst>
            <a:ext uri="{FF2B5EF4-FFF2-40B4-BE49-F238E27FC236}">
              <a16:creationId xmlns:a16="http://schemas.microsoft.com/office/drawing/2014/main" id="{E23FF3BB-08B8-6627-B371-F37765C73876}"/>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9D036C21-7285-08FF-20C5-B7D01F585225}"/>
              </a:ext>
            </a:extLst>
          </p:cNvPr>
          <p:cNvSpPr>
            <a:spLocks noGrp="1"/>
          </p:cNvSpPr>
          <p:nvPr>
            <p:ph type="subTitle" idx="1"/>
          </p:nvPr>
        </p:nvSpPr>
        <p:spPr>
          <a:xfrm>
            <a:off x="1152833" y="1415846"/>
            <a:ext cx="6204154" cy="5230761"/>
          </a:xfrm>
        </p:spPr>
        <p:txBody>
          <a:bodyPr>
            <a:normAutofit/>
          </a:bodyPr>
          <a:lstStyle/>
          <a:p>
            <a:pPr marL="457200" indent="-457200" algn="l">
              <a:buFont typeface="+mj-lt"/>
              <a:buAutoNum type="arabicPeriod"/>
            </a:pPr>
            <a:r>
              <a:rPr lang="en-IN" sz="2000" dirty="0">
                <a:solidFill>
                  <a:schemeClr val="bg1"/>
                </a:solidFill>
              </a:rPr>
              <a:t>Improve logistics to decrease number of shipping days and decrease the freight value.</a:t>
            </a:r>
          </a:p>
          <a:p>
            <a:pPr marL="457200" indent="-457200" algn="l">
              <a:buFont typeface="+mj-lt"/>
              <a:buAutoNum type="arabicPeriod"/>
            </a:pPr>
            <a:r>
              <a:rPr lang="en-IN" sz="2000" dirty="0">
                <a:solidFill>
                  <a:schemeClr val="bg1"/>
                </a:solidFill>
              </a:rPr>
              <a:t>Stricter rules for quality control.</a:t>
            </a:r>
          </a:p>
          <a:p>
            <a:pPr marL="457200" indent="-457200" algn="l">
              <a:buFont typeface="+mj-lt"/>
              <a:buAutoNum type="arabicPeriod"/>
            </a:pPr>
            <a:r>
              <a:rPr lang="en-IN" sz="2000" dirty="0">
                <a:solidFill>
                  <a:schemeClr val="bg1"/>
                </a:solidFill>
              </a:rPr>
              <a:t>Investing on on-site and off-site vouchers to attract customers.</a:t>
            </a:r>
          </a:p>
          <a:p>
            <a:pPr marL="457200" indent="-457200" algn="l">
              <a:buFont typeface="+mj-lt"/>
              <a:buAutoNum type="arabicPeriod"/>
            </a:pPr>
            <a:r>
              <a:rPr lang="en-IN" sz="2000" dirty="0">
                <a:solidFill>
                  <a:schemeClr val="bg1"/>
                </a:solidFill>
              </a:rPr>
              <a:t>Better offers on credit cards to increase revenue</a:t>
            </a:r>
          </a:p>
          <a:p>
            <a:pPr marL="457200" indent="-457200" algn="l">
              <a:buFont typeface="+mj-lt"/>
              <a:buAutoNum type="arabicPeriod"/>
            </a:pPr>
            <a:r>
              <a:rPr lang="en-IN" sz="2000" dirty="0">
                <a:solidFill>
                  <a:schemeClr val="bg1"/>
                </a:solidFill>
              </a:rPr>
              <a:t>Set up better deals on weekends, which translates to better weekday retention of customers’ shopping spree.</a:t>
            </a:r>
          </a:p>
          <a:p>
            <a:pPr algn="l"/>
            <a:endParaRPr lang="en-IN" sz="2000" dirty="0">
              <a:solidFill>
                <a:schemeClr val="bg1"/>
              </a:solidFill>
            </a:endParaRPr>
          </a:p>
          <a:p>
            <a:pPr algn="l"/>
            <a:r>
              <a:rPr lang="en-IN" sz="2000" dirty="0">
                <a:solidFill>
                  <a:schemeClr val="bg1"/>
                </a:solidFill>
              </a:rPr>
              <a:t>For dynamic viewing experience of the visuals-</a:t>
            </a:r>
          </a:p>
          <a:p>
            <a:pPr algn="l"/>
            <a:r>
              <a:rPr lang="en-IN" sz="2000" dirty="0">
                <a:solidFill>
                  <a:schemeClr val="bg1"/>
                </a:solidFill>
              </a:rPr>
              <a:t>Tableau Dashboard: </a:t>
            </a:r>
            <a:r>
              <a:rPr lang="en-IN" sz="2000" dirty="0">
                <a:solidFill>
                  <a:schemeClr val="bg1"/>
                </a:solidFill>
                <a:hlinkClick r:id="rId2"/>
              </a:rPr>
              <a:t>Dashboard Online</a:t>
            </a:r>
            <a:endParaRPr lang="en-IN" sz="2000" dirty="0">
              <a:solidFill>
                <a:schemeClr val="bg1"/>
              </a:solidFill>
            </a:endParaRPr>
          </a:p>
        </p:txBody>
      </p:sp>
      <p:sp>
        <p:nvSpPr>
          <p:cNvPr id="6" name="Title 1">
            <a:extLst>
              <a:ext uri="{FF2B5EF4-FFF2-40B4-BE49-F238E27FC236}">
                <a16:creationId xmlns:a16="http://schemas.microsoft.com/office/drawing/2014/main" id="{BB830CCA-5242-1BDA-DF4D-B9144B96B741}"/>
              </a:ext>
            </a:extLst>
          </p:cNvPr>
          <p:cNvSpPr txBox="1">
            <a:spLocks/>
          </p:cNvSpPr>
          <p:nvPr/>
        </p:nvSpPr>
        <p:spPr>
          <a:xfrm>
            <a:off x="412954" y="129151"/>
            <a:ext cx="6351640" cy="1001559"/>
          </a:xfrm>
          <a:prstGeom prst="rect">
            <a:avLst/>
          </a:prstGeom>
          <a:effectLst>
            <a:outerShdw blurRad="50800" dist="38100" dir="5400000" algn="t" rotWithShape="0">
              <a:prstClr val="black">
                <a:alpha val="40000"/>
              </a:prstClr>
            </a:outerShdw>
          </a:effectLst>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IN" sz="5400" b="1" dirty="0">
                <a:solidFill>
                  <a:schemeClr val="bg1"/>
                </a:solidFill>
              </a:rPr>
              <a:t>CONCULSIONS</a:t>
            </a:r>
          </a:p>
        </p:txBody>
      </p:sp>
      <p:sp>
        <p:nvSpPr>
          <p:cNvPr id="12" name="Subtitle 2">
            <a:extLst>
              <a:ext uri="{FF2B5EF4-FFF2-40B4-BE49-F238E27FC236}">
                <a16:creationId xmlns:a16="http://schemas.microsoft.com/office/drawing/2014/main" id="{AD88484F-E022-BEFC-3B6D-B77E393E1289}"/>
              </a:ext>
            </a:extLst>
          </p:cNvPr>
          <p:cNvSpPr txBox="1">
            <a:spLocks/>
          </p:cNvSpPr>
          <p:nvPr/>
        </p:nvSpPr>
        <p:spPr>
          <a:xfrm>
            <a:off x="6892413" y="4424516"/>
            <a:ext cx="4844843" cy="17052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solidFill>
                <a:schemeClr val="accent2">
                  <a:lumMod val="60000"/>
                  <a:lumOff val="40000"/>
                </a:schemeClr>
              </a:solidFill>
            </a:endParaRPr>
          </a:p>
        </p:txBody>
      </p:sp>
      <p:pic>
        <p:nvPicPr>
          <p:cNvPr id="5" name="Picture 4" descr="Businessman pointing up">
            <a:extLst>
              <a:ext uri="{FF2B5EF4-FFF2-40B4-BE49-F238E27FC236}">
                <a16:creationId xmlns:a16="http://schemas.microsoft.com/office/drawing/2014/main" id="{C191FE66-D89D-4D68-CC06-4E6C077DEF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33175" y="353962"/>
            <a:ext cx="2627893" cy="6410632"/>
          </a:xfrm>
          <a:prstGeom prst="rect">
            <a:avLst/>
          </a:prstGeom>
        </p:spPr>
      </p:pic>
    </p:spTree>
    <p:extLst>
      <p:ext uri="{BB962C8B-B14F-4D97-AF65-F5344CB8AC3E}">
        <p14:creationId xmlns:p14="http://schemas.microsoft.com/office/powerpoint/2010/main" val="3674639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20000">
              <a:schemeClr val="accent6">
                <a:lumMod val="75000"/>
              </a:schemeClr>
            </a:gs>
            <a:gs pos="0">
              <a:srgbClr val="367674"/>
            </a:gs>
            <a:gs pos="69000">
              <a:srgbClr val="367674"/>
            </a:gs>
            <a:gs pos="97000">
              <a:srgbClr val="367674"/>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8CEFC2-F865-D72E-9CA2-08CF0F7A3765}"/>
              </a:ext>
            </a:extLst>
          </p:cNvPr>
          <p:cNvSpPr>
            <a:spLocks noGrp="1"/>
          </p:cNvSpPr>
          <p:nvPr>
            <p:ph type="title"/>
          </p:nvPr>
        </p:nvSpPr>
        <p:spPr>
          <a:effectLst>
            <a:outerShdw blurRad="50800" dist="38100" dir="5400000" algn="t" rotWithShape="0">
              <a:prstClr val="black">
                <a:alpha val="40000"/>
              </a:prstClr>
            </a:outerShdw>
          </a:effectLst>
        </p:spPr>
        <p:txBody>
          <a:bodyPr>
            <a:normAutofit/>
          </a:bodyPr>
          <a:lstStyle/>
          <a:p>
            <a:r>
              <a:rPr lang="en-IN" sz="5400" dirty="0">
                <a:ln w="22225">
                  <a:solidFill>
                    <a:schemeClr val="bg1"/>
                  </a:solidFill>
                  <a:prstDash val="solid"/>
                </a:ln>
                <a:solidFill>
                  <a:schemeClr val="accent4">
                    <a:lumMod val="20000"/>
                    <a:lumOff val="80000"/>
                  </a:schemeClr>
                </a:solidFill>
              </a:rPr>
              <a:t>QUICK TAKEAWAYS</a:t>
            </a:r>
            <a:endParaRPr lang="en-IN" sz="5400" dirty="0"/>
          </a:p>
        </p:txBody>
      </p:sp>
      <p:sp>
        <p:nvSpPr>
          <p:cNvPr id="3" name="Content Placeholder 2">
            <a:extLst>
              <a:ext uri="{FF2B5EF4-FFF2-40B4-BE49-F238E27FC236}">
                <a16:creationId xmlns:a16="http://schemas.microsoft.com/office/drawing/2014/main" id="{AB9C6E1E-C17C-0225-C29D-7C76D6413CC9}"/>
              </a:ext>
            </a:extLst>
          </p:cNvPr>
          <p:cNvSpPr>
            <a:spLocks noGrp="1"/>
          </p:cNvSpPr>
          <p:nvPr>
            <p:ph idx="1"/>
          </p:nvPr>
        </p:nvSpPr>
        <p:spPr/>
        <p:txBody>
          <a:bodyPr/>
          <a:lstStyle/>
          <a:p>
            <a:r>
              <a:rPr lang="en-IN" dirty="0">
                <a:solidFill>
                  <a:schemeClr val="bg1"/>
                </a:solidFill>
                <a:latin typeface="0xProto Nerd Font" panose="02000009000000000000" pitchFamily="50"/>
              </a:rPr>
              <a:t>The data is from an online </a:t>
            </a:r>
            <a:r>
              <a:rPr lang="en-IN" dirty="0">
                <a:solidFill>
                  <a:schemeClr val="accent4"/>
                </a:solidFill>
                <a:latin typeface="0xProto Nerd Font" panose="02000009000000000000" pitchFamily="50"/>
              </a:rPr>
              <a:t>e-commerce store</a:t>
            </a:r>
            <a:r>
              <a:rPr lang="en-IN" dirty="0">
                <a:solidFill>
                  <a:schemeClr val="bg1"/>
                </a:solidFill>
                <a:latin typeface="0xProto Nerd Font" panose="02000009000000000000" pitchFamily="50"/>
              </a:rPr>
              <a:t>.</a:t>
            </a:r>
          </a:p>
          <a:p>
            <a:r>
              <a:rPr lang="en-IN" dirty="0">
                <a:solidFill>
                  <a:schemeClr val="bg1"/>
                </a:solidFill>
                <a:latin typeface="0xProto Nerd Font" panose="02000009000000000000" pitchFamily="50"/>
              </a:rPr>
              <a:t>All the visuals=&gt; </a:t>
            </a:r>
            <a:r>
              <a:rPr lang="en-IN" dirty="0">
                <a:solidFill>
                  <a:schemeClr val="accent4"/>
                </a:solidFill>
                <a:latin typeface="0xProto Nerd Font" panose="02000009000000000000" pitchFamily="50"/>
              </a:rPr>
              <a:t>Tableau</a:t>
            </a:r>
          </a:p>
          <a:p>
            <a:r>
              <a:rPr lang="en-IN" dirty="0">
                <a:solidFill>
                  <a:schemeClr val="bg1"/>
                </a:solidFill>
                <a:latin typeface="0xProto Nerd Font" panose="02000009000000000000" pitchFamily="50"/>
              </a:rPr>
              <a:t>Between </a:t>
            </a:r>
            <a:r>
              <a:rPr lang="en-IN" dirty="0">
                <a:solidFill>
                  <a:schemeClr val="accent4"/>
                </a:solidFill>
                <a:latin typeface="0xProto Nerd Font" panose="02000009000000000000" pitchFamily="50"/>
              </a:rPr>
              <a:t>2016</a:t>
            </a:r>
            <a:r>
              <a:rPr lang="en-IN" dirty="0">
                <a:solidFill>
                  <a:schemeClr val="bg1"/>
                </a:solidFill>
                <a:latin typeface="0xProto Nerd Font" panose="02000009000000000000" pitchFamily="50"/>
              </a:rPr>
              <a:t> and </a:t>
            </a:r>
            <a:r>
              <a:rPr lang="en-IN" dirty="0">
                <a:solidFill>
                  <a:schemeClr val="accent4"/>
                </a:solidFill>
                <a:latin typeface="0xProto Nerd Font" panose="02000009000000000000" pitchFamily="50"/>
              </a:rPr>
              <a:t>2018</a:t>
            </a:r>
          </a:p>
          <a:p>
            <a:r>
              <a:rPr lang="en-IN" dirty="0">
                <a:solidFill>
                  <a:schemeClr val="bg1"/>
                </a:solidFill>
                <a:latin typeface="0xProto Nerd Font" panose="02000009000000000000" pitchFamily="50"/>
              </a:rPr>
              <a:t>Customers mostly from </a:t>
            </a:r>
            <a:r>
              <a:rPr lang="en-IN" dirty="0">
                <a:solidFill>
                  <a:schemeClr val="accent4"/>
                </a:solidFill>
                <a:latin typeface="0xProto Nerd Font" panose="02000009000000000000" pitchFamily="50"/>
              </a:rPr>
              <a:t>Brazil</a:t>
            </a:r>
            <a:r>
              <a:rPr lang="en-IN" dirty="0">
                <a:solidFill>
                  <a:schemeClr val="bg1"/>
                </a:solidFill>
                <a:latin typeface="0xProto Nerd Font" panose="02000009000000000000" pitchFamily="50"/>
              </a:rPr>
              <a:t>. </a:t>
            </a:r>
          </a:p>
          <a:p>
            <a:r>
              <a:rPr lang="en-IN" dirty="0">
                <a:solidFill>
                  <a:schemeClr val="bg1"/>
                </a:solidFill>
                <a:latin typeface="0xProto Nerd Font" panose="02000009000000000000" pitchFamily="50"/>
              </a:rPr>
              <a:t>Some customers: Few South American countries, USA and some countries in Europe.</a:t>
            </a:r>
          </a:p>
          <a:p>
            <a:r>
              <a:rPr lang="en-IN" dirty="0">
                <a:solidFill>
                  <a:schemeClr val="bg1"/>
                </a:solidFill>
                <a:latin typeface="0xProto Nerd Font" panose="02000009000000000000" pitchFamily="50"/>
              </a:rPr>
              <a:t>Majority sellers from Brazil.</a:t>
            </a:r>
          </a:p>
          <a:p>
            <a:r>
              <a:rPr lang="en-IN" dirty="0">
                <a:solidFill>
                  <a:schemeClr val="bg1"/>
                </a:solidFill>
                <a:latin typeface="0xProto Nerd Font" panose="02000009000000000000" pitchFamily="50"/>
              </a:rPr>
              <a:t>Preferred language: </a:t>
            </a:r>
            <a:r>
              <a:rPr lang="en-IN" dirty="0">
                <a:solidFill>
                  <a:schemeClr val="accent4"/>
                </a:solidFill>
                <a:latin typeface="0xProto Nerd Font" panose="02000009000000000000" pitchFamily="50"/>
              </a:rPr>
              <a:t>Spanish</a:t>
            </a:r>
            <a:r>
              <a:rPr lang="en-IN" dirty="0">
                <a:solidFill>
                  <a:schemeClr val="bg1"/>
                </a:solidFill>
                <a:latin typeface="0xProto Nerd Font" panose="02000009000000000000" pitchFamily="50"/>
              </a:rPr>
              <a:t>.</a:t>
            </a:r>
          </a:p>
          <a:p>
            <a:endParaRPr lang="en-IN" dirty="0">
              <a:latin typeface="0xProto Nerd Font" panose="02000009000000000000" pitchFamily="50"/>
            </a:endParaRPr>
          </a:p>
          <a:p>
            <a:endParaRPr lang="en-IN" dirty="0"/>
          </a:p>
        </p:txBody>
      </p:sp>
      <p:sp>
        <p:nvSpPr>
          <p:cNvPr id="4" name="Arrow: Right 3">
            <a:extLst>
              <a:ext uri="{FF2B5EF4-FFF2-40B4-BE49-F238E27FC236}">
                <a16:creationId xmlns:a16="http://schemas.microsoft.com/office/drawing/2014/main" id="{3D4FD02D-2509-5C3E-9815-3AB7E259D79D}"/>
              </a:ext>
            </a:extLst>
          </p:cNvPr>
          <p:cNvSpPr/>
          <p:nvPr/>
        </p:nvSpPr>
        <p:spPr>
          <a:xfrm>
            <a:off x="6385560" y="365125"/>
            <a:ext cx="2748280" cy="1250315"/>
          </a:xfrm>
          <a:prstGeom prst="rightArrow">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700148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20000">
              <a:schemeClr val="accent6">
                <a:lumMod val="75000"/>
              </a:schemeClr>
            </a:gs>
            <a:gs pos="0">
              <a:srgbClr val="367674"/>
            </a:gs>
            <a:gs pos="69000">
              <a:srgbClr val="367674"/>
            </a:gs>
            <a:gs pos="97000">
              <a:srgbClr val="367674"/>
            </a:gs>
          </a:gsLst>
          <a:lin ang="2700000" scaled="1"/>
        </a:gradFill>
        <a:effectLst/>
      </p:bgPr>
    </p:bg>
    <p:spTree>
      <p:nvGrpSpPr>
        <p:cNvPr id="1" name="">
          <a:extLst>
            <a:ext uri="{FF2B5EF4-FFF2-40B4-BE49-F238E27FC236}">
              <a16:creationId xmlns:a16="http://schemas.microsoft.com/office/drawing/2014/main" id="{A59F1440-C95A-431B-BCC2-FD3187610D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02D86E-F29C-C9A9-56EC-356564F4D688}"/>
              </a:ext>
            </a:extLst>
          </p:cNvPr>
          <p:cNvSpPr>
            <a:spLocks noGrp="1"/>
          </p:cNvSpPr>
          <p:nvPr>
            <p:ph type="title"/>
          </p:nvPr>
        </p:nvSpPr>
        <p:spPr>
          <a:xfrm>
            <a:off x="838200" y="365125"/>
            <a:ext cx="10515600" cy="691515"/>
          </a:xfrm>
          <a:effectLst>
            <a:outerShdw blurRad="50800" dist="38100" dir="5400000" algn="t" rotWithShape="0">
              <a:prstClr val="black">
                <a:alpha val="40000"/>
              </a:prstClr>
            </a:outerShdw>
          </a:effectLst>
        </p:spPr>
        <p:txBody>
          <a:bodyPr>
            <a:normAutofit fontScale="90000"/>
          </a:bodyPr>
          <a:lstStyle/>
          <a:p>
            <a:r>
              <a:rPr lang="en-IN" sz="5400" b="1" dirty="0">
                <a:solidFill>
                  <a:schemeClr val="bg1"/>
                </a:solidFill>
              </a:rPr>
              <a:t>SALES ANALYSIS</a:t>
            </a:r>
          </a:p>
        </p:txBody>
      </p:sp>
      <p:sp>
        <p:nvSpPr>
          <p:cNvPr id="3" name="Content Placeholder 2">
            <a:extLst>
              <a:ext uri="{FF2B5EF4-FFF2-40B4-BE49-F238E27FC236}">
                <a16:creationId xmlns:a16="http://schemas.microsoft.com/office/drawing/2014/main" id="{1B3768A0-53B7-AF62-B40F-8D3EF932237E}"/>
              </a:ext>
            </a:extLst>
          </p:cNvPr>
          <p:cNvSpPr>
            <a:spLocks noGrp="1"/>
          </p:cNvSpPr>
          <p:nvPr>
            <p:ph idx="1"/>
          </p:nvPr>
        </p:nvSpPr>
        <p:spPr>
          <a:xfrm>
            <a:off x="6583680" y="1825625"/>
            <a:ext cx="4770120" cy="4351338"/>
          </a:xfrm>
        </p:spPr>
        <p:txBody>
          <a:bodyPr/>
          <a:lstStyle/>
          <a:p>
            <a:r>
              <a:rPr lang="en-IN" sz="1800" dirty="0">
                <a:solidFill>
                  <a:schemeClr val="bg1"/>
                </a:solidFill>
                <a:latin typeface="0xProto Nerd Font" panose="02000009000000000000" pitchFamily="50"/>
              </a:rPr>
              <a:t>Sales over the period 2016-2018.</a:t>
            </a:r>
          </a:p>
          <a:p>
            <a:r>
              <a:rPr lang="en-IN" sz="1800" dirty="0">
                <a:solidFill>
                  <a:schemeClr val="bg1"/>
                </a:solidFill>
                <a:latin typeface="0xProto Nerd Font" panose="02000009000000000000" pitchFamily="50"/>
              </a:rPr>
              <a:t>Majority of sales on weekday</a:t>
            </a:r>
          </a:p>
          <a:p>
            <a:r>
              <a:rPr lang="en-IN" sz="1800" dirty="0">
                <a:solidFill>
                  <a:schemeClr val="bg1"/>
                </a:solidFill>
                <a:latin typeface="0xProto Nerd Font" panose="02000009000000000000" pitchFamily="50"/>
              </a:rPr>
              <a:t>Each year(except 2016): Monday Tops sales and Saturday bottoms sales.</a:t>
            </a:r>
          </a:p>
          <a:p>
            <a:r>
              <a:rPr lang="en-IN" sz="1800" dirty="0">
                <a:solidFill>
                  <a:schemeClr val="bg1"/>
                </a:solidFill>
                <a:latin typeface="0xProto Nerd Font" panose="02000009000000000000" pitchFamily="50"/>
              </a:rPr>
              <a:t>Weekend: Difference in sales between Saturday and Sunday not alarming.</a:t>
            </a:r>
          </a:p>
          <a:p>
            <a:endParaRPr lang="en-IN" sz="1800" dirty="0">
              <a:latin typeface="0xProto Nerd Font" panose="02000009000000000000" pitchFamily="50"/>
            </a:endParaRPr>
          </a:p>
          <a:p>
            <a:endParaRPr lang="en-IN" sz="1800" dirty="0">
              <a:latin typeface="0xProto Nerd Font" panose="02000009000000000000" pitchFamily="50"/>
            </a:endParaRPr>
          </a:p>
          <a:p>
            <a:endParaRPr lang="en-IN" dirty="0"/>
          </a:p>
        </p:txBody>
      </p:sp>
      <p:sp>
        <p:nvSpPr>
          <p:cNvPr id="5" name="Rectangle: Single Corner Snipped 4">
            <a:extLst>
              <a:ext uri="{FF2B5EF4-FFF2-40B4-BE49-F238E27FC236}">
                <a16:creationId xmlns:a16="http://schemas.microsoft.com/office/drawing/2014/main" id="{86EEB372-4BDF-DF7E-4337-A6B62B0FBD99}"/>
              </a:ext>
            </a:extLst>
          </p:cNvPr>
          <p:cNvSpPr/>
          <p:nvPr/>
        </p:nvSpPr>
        <p:spPr>
          <a:xfrm>
            <a:off x="2768276" y="1625074"/>
            <a:ext cx="1584960" cy="1090472"/>
          </a:xfrm>
          <a:prstGeom prst="snip1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dirty="0"/>
              <a:t>Total Sales</a:t>
            </a:r>
          </a:p>
          <a:p>
            <a:pPr algn="ctr"/>
            <a:r>
              <a:rPr lang="en-IN" b="1" dirty="0">
                <a:solidFill>
                  <a:schemeClr val="accent4"/>
                </a:solidFill>
              </a:rPr>
              <a:t>$ 16.01M</a:t>
            </a:r>
          </a:p>
        </p:txBody>
      </p:sp>
      <p:sp>
        <p:nvSpPr>
          <p:cNvPr id="6" name="Rectangle: Single Corner Snipped 5">
            <a:extLst>
              <a:ext uri="{FF2B5EF4-FFF2-40B4-BE49-F238E27FC236}">
                <a16:creationId xmlns:a16="http://schemas.microsoft.com/office/drawing/2014/main" id="{2F08A8B3-5A1E-1197-8E08-2FB130981756}"/>
              </a:ext>
            </a:extLst>
          </p:cNvPr>
          <p:cNvSpPr/>
          <p:nvPr/>
        </p:nvSpPr>
        <p:spPr>
          <a:xfrm>
            <a:off x="1801552" y="3806016"/>
            <a:ext cx="1584960" cy="1084176"/>
          </a:xfrm>
          <a:prstGeom prst="snip1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t>Weekday Sales</a:t>
            </a:r>
          </a:p>
          <a:p>
            <a:pPr algn="ctr"/>
            <a:r>
              <a:rPr lang="en-IN" b="1" dirty="0">
                <a:solidFill>
                  <a:schemeClr val="accent4"/>
                </a:solidFill>
              </a:rPr>
              <a:t>$ 12.37M</a:t>
            </a:r>
          </a:p>
        </p:txBody>
      </p:sp>
      <p:sp>
        <p:nvSpPr>
          <p:cNvPr id="7" name="Arrow: Down 6">
            <a:extLst>
              <a:ext uri="{FF2B5EF4-FFF2-40B4-BE49-F238E27FC236}">
                <a16:creationId xmlns:a16="http://schemas.microsoft.com/office/drawing/2014/main" id="{2B54552F-5320-562B-BC57-A0829EDC8F44}"/>
              </a:ext>
            </a:extLst>
          </p:cNvPr>
          <p:cNvSpPr/>
          <p:nvPr/>
        </p:nvSpPr>
        <p:spPr>
          <a:xfrm rot="1407810">
            <a:off x="2688013" y="2771578"/>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Single Corner Snipped 7">
            <a:extLst>
              <a:ext uri="{FF2B5EF4-FFF2-40B4-BE49-F238E27FC236}">
                <a16:creationId xmlns:a16="http://schemas.microsoft.com/office/drawing/2014/main" id="{642C86BD-2D25-1290-A447-659E2EB06463}"/>
              </a:ext>
            </a:extLst>
          </p:cNvPr>
          <p:cNvSpPr/>
          <p:nvPr/>
        </p:nvSpPr>
        <p:spPr>
          <a:xfrm>
            <a:off x="3620192" y="3806016"/>
            <a:ext cx="1584960" cy="1084176"/>
          </a:xfrm>
          <a:prstGeom prst="snip1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t>Weekend Sales</a:t>
            </a:r>
          </a:p>
          <a:p>
            <a:pPr algn="ctr"/>
            <a:r>
              <a:rPr lang="en-IN" b="1" dirty="0">
                <a:solidFill>
                  <a:schemeClr val="accent4"/>
                </a:solidFill>
              </a:rPr>
              <a:t>$ 3.64M</a:t>
            </a:r>
          </a:p>
        </p:txBody>
      </p:sp>
      <p:sp>
        <p:nvSpPr>
          <p:cNvPr id="9" name="Arrow: Down 8">
            <a:extLst>
              <a:ext uri="{FF2B5EF4-FFF2-40B4-BE49-F238E27FC236}">
                <a16:creationId xmlns:a16="http://schemas.microsoft.com/office/drawing/2014/main" id="{3E7E0647-9A5D-D41F-1D2D-A50AAA8EC32F}"/>
              </a:ext>
            </a:extLst>
          </p:cNvPr>
          <p:cNvSpPr/>
          <p:nvPr/>
        </p:nvSpPr>
        <p:spPr>
          <a:xfrm rot="19610940">
            <a:off x="3963079" y="2731456"/>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112723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20000">
              <a:schemeClr val="accent6">
                <a:lumMod val="75000"/>
              </a:schemeClr>
            </a:gs>
            <a:gs pos="0">
              <a:srgbClr val="367674"/>
            </a:gs>
            <a:gs pos="69000">
              <a:srgbClr val="367674"/>
            </a:gs>
            <a:gs pos="97000">
              <a:srgbClr val="367674"/>
            </a:gs>
          </a:gsLst>
          <a:lin ang="2700000" scaled="1"/>
        </a:gradFill>
        <a:effectLst/>
      </p:bgPr>
    </p:bg>
    <p:spTree>
      <p:nvGrpSpPr>
        <p:cNvPr id="1" name="">
          <a:extLst>
            <a:ext uri="{FF2B5EF4-FFF2-40B4-BE49-F238E27FC236}">
              <a16:creationId xmlns:a16="http://schemas.microsoft.com/office/drawing/2014/main" id="{5A824910-48ED-7745-DFE7-349A6A005C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0C5496-0211-504A-D7B0-87748D6E5875}"/>
              </a:ext>
            </a:extLst>
          </p:cNvPr>
          <p:cNvSpPr>
            <a:spLocks noGrp="1"/>
          </p:cNvSpPr>
          <p:nvPr>
            <p:ph type="title"/>
          </p:nvPr>
        </p:nvSpPr>
        <p:spPr>
          <a:xfrm>
            <a:off x="838528" y="365125"/>
            <a:ext cx="10515600" cy="691515"/>
          </a:xfrm>
          <a:effectLst>
            <a:outerShdw blurRad="50800" dist="38100" dir="5400000" algn="t" rotWithShape="0">
              <a:prstClr val="black">
                <a:alpha val="40000"/>
              </a:prstClr>
            </a:outerShdw>
          </a:effectLst>
        </p:spPr>
        <p:txBody>
          <a:bodyPr>
            <a:normAutofit fontScale="90000"/>
          </a:bodyPr>
          <a:lstStyle/>
          <a:p>
            <a:r>
              <a:rPr lang="en-IN" sz="5400" b="1" dirty="0">
                <a:solidFill>
                  <a:schemeClr val="bg1"/>
                </a:solidFill>
              </a:rPr>
              <a:t>SALES ANALYSIS</a:t>
            </a:r>
          </a:p>
        </p:txBody>
      </p:sp>
      <p:sp>
        <p:nvSpPr>
          <p:cNvPr id="3" name="Content Placeholder 2">
            <a:extLst>
              <a:ext uri="{FF2B5EF4-FFF2-40B4-BE49-F238E27FC236}">
                <a16:creationId xmlns:a16="http://schemas.microsoft.com/office/drawing/2014/main" id="{60D44C5E-EBC2-5B64-E949-6E9E659A0CF0}"/>
              </a:ext>
            </a:extLst>
          </p:cNvPr>
          <p:cNvSpPr>
            <a:spLocks noGrp="1"/>
          </p:cNvSpPr>
          <p:nvPr>
            <p:ph idx="1"/>
          </p:nvPr>
        </p:nvSpPr>
        <p:spPr>
          <a:xfrm>
            <a:off x="6583680" y="1825625"/>
            <a:ext cx="4770120" cy="4351338"/>
          </a:xfrm>
        </p:spPr>
        <p:txBody>
          <a:bodyPr/>
          <a:lstStyle/>
          <a:p>
            <a:r>
              <a:rPr lang="en-IN" sz="1800" dirty="0">
                <a:solidFill>
                  <a:schemeClr val="bg1"/>
                </a:solidFill>
                <a:latin typeface="0xProto Nerd Font" panose="02000009000000000000" pitchFamily="50"/>
              </a:rPr>
              <a:t>Each year(except 2016): Monday Tops sales and Saturday bottoms sales.</a:t>
            </a:r>
          </a:p>
          <a:p>
            <a:r>
              <a:rPr lang="en-IN" sz="1800" dirty="0">
                <a:solidFill>
                  <a:schemeClr val="bg1"/>
                </a:solidFill>
                <a:latin typeface="0xProto Nerd Font" panose="02000009000000000000" pitchFamily="50"/>
              </a:rPr>
              <a:t>Weekend: Difference in sales between Saturday and Sunday not alarming.</a:t>
            </a:r>
          </a:p>
          <a:p>
            <a:endParaRPr lang="en-IN" sz="1800" dirty="0">
              <a:latin typeface="0xProto Nerd Font" panose="02000009000000000000" pitchFamily="50"/>
            </a:endParaRPr>
          </a:p>
          <a:p>
            <a:endParaRPr lang="en-IN" sz="1800" dirty="0">
              <a:latin typeface="0xProto Nerd Font" panose="02000009000000000000" pitchFamily="50"/>
            </a:endParaRPr>
          </a:p>
          <a:p>
            <a:endParaRPr lang="en-IN" dirty="0"/>
          </a:p>
        </p:txBody>
      </p:sp>
      <p:sp>
        <p:nvSpPr>
          <p:cNvPr id="6" name="Rectangle: Single Corner Snipped 5">
            <a:extLst>
              <a:ext uri="{FF2B5EF4-FFF2-40B4-BE49-F238E27FC236}">
                <a16:creationId xmlns:a16="http://schemas.microsoft.com/office/drawing/2014/main" id="{90969380-EDE2-1136-556C-6226F90A2CC0}"/>
              </a:ext>
            </a:extLst>
          </p:cNvPr>
          <p:cNvSpPr/>
          <p:nvPr/>
        </p:nvSpPr>
        <p:spPr>
          <a:xfrm>
            <a:off x="386080" y="1712826"/>
            <a:ext cx="1584960" cy="1084176"/>
          </a:xfrm>
          <a:prstGeom prst="snip1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t>Weekday Sales</a:t>
            </a:r>
          </a:p>
          <a:p>
            <a:pPr algn="ctr"/>
            <a:r>
              <a:rPr lang="en-IN" b="1" dirty="0">
                <a:solidFill>
                  <a:schemeClr val="accent4"/>
                </a:solidFill>
              </a:rPr>
              <a:t>$ 12.37M</a:t>
            </a:r>
          </a:p>
        </p:txBody>
      </p:sp>
      <p:sp>
        <p:nvSpPr>
          <p:cNvPr id="8" name="Rectangle: Single Corner Snipped 7">
            <a:extLst>
              <a:ext uri="{FF2B5EF4-FFF2-40B4-BE49-F238E27FC236}">
                <a16:creationId xmlns:a16="http://schemas.microsoft.com/office/drawing/2014/main" id="{604D1D5F-F13D-59BD-A962-880A9BB9E8DC}"/>
              </a:ext>
            </a:extLst>
          </p:cNvPr>
          <p:cNvSpPr/>
          <p:nvPr/>
        </p:nvSpPr>
        <p:spPr>
          <a:xfrm>
            <a:off x="386080" y="4603086"/>
            <a:ext cx="1584960" cy="1084176"/>
          </a:xfrm>
          <a:prstGeom prst="snip1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t>Weekend Sales</a:t>
            </a:r>
          </a:p>
          <a:p>
            <a:pPr algn="ctr"/>
            <a:r>
              <a:rPr lang="en-IN" b="1" dirty="0">
                <a:solidFill>
                  <a:schemeClr val="accent4"/>
                </a:solidFill>
              </a:rPr>
              <a:t>$ 3.64M</a:t>
            </a:r>
          </a:p>
        </p:txBody>
      </p:sp>
      <p:sp>
        <p:nvSpPr>
          <p:cNvPr id="9" name="Arrow: Down 8">
            <a:extLst>
              <a:ext uri="{FF2B5EF4-FFF2-40B4-BE49-F238E27FC236}">
                <a16:creationId xmlns:a16="http://schemas.microsoft.com/office/drawing/2014/main" id="{64373842-08BD-47D7-68B6-90B382DC5E57}"/>
              </a:ext>
            </a:extLst>
          </p:cNvPr>
          <p:cNvSpPr/>
          <p:nvPr/>
        </p:nvSpPr>
        <p:spPr>
          <a:xfrm rot="16200000">
            <a:off x="2374887" y="1765710"/>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Arrow: Down 3">
            <a:extLst>
              <a:ext uri="{FF2B5EF4-FFF2-40B4-BE49-F238E27FC236}">
                <a16:creationId xmlns:a16="http://schemas.microsoft.com/office/drawing/2014/main" id="{641FBC79-6B6E-AA99-795A-301CCD80F1DA}"/>
              </a:ext>
            </a:extLst>
          </p:cNvPr>
          <p:cNvSpPr/>
          <p:nvPr/>
        </p:nvSpPr>
        <p:spPr>
          <a:xfrm rot="16200000">
            <a:off x="2374887" y="4655970"/>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0" name="Table 9">
            <a:extLst>
              <a:ext uri="{FF2B5EF4-FFF2-40B4-BE49-F238E27FC236}">
                <a16:creationId xmlns:a16="http://schemas.microsoft.com/office/drawing/2014/main" id="{2C377ED5-5B41-401C-7485-C83936AB8030}"/>
              </a:ext>
            </a:extLst>
          </p:cNvPr>
          <p:cNvGraphicFramePr>
            <a:graphicFrameLocks noGrp="1"/>
          </p:cNvGraphicFramePr>
          <p:nvPr>
            <p:extLst>
              <p:ext uri="{D42A27DB-BD31-4B8C-83A1-F6EECF244321}">
                <p14:modId xmlns:p14="http://schemas.microsoft.com/office/powerpoint/2010/main" val="3695102193"/>
              </p:ext>
            </p:extLst>
          </p:nvPr>
        </p:nvGraphicFramePr>
        <p:xfrm>
          <a:off x="3212567" y="1290320"/>
          <a:ext cx="2603514" cy="2428240"/>
        </p:xfrm>
        <a:graphic>
          <a:graphicData uri="http://schemas.openxmlformats.org/drawingml/2006/table">
            <a:tbl>
              <a:tblPr>
                <a:tableStyleId>{073A0DAA-6AF3-43AB-8588-CEC1D06C72B9}</a:tableStyleId>
              </a:tblPr>
              <a:tblGrid>
                <a:gridCol w="1301757">
                  <a:extLst>
                    <a:ext uri="{9D8B030D-6E8A-4147-A177-3AD203B41FA5}">
                      <a16:colId xmlns:a16="http://schemas.microsoft.com/office/drawing/2014/main" val="3125564354"/>
                    </a:ext>
                  </a:extLst>
                </a:gridCol>
                <a:gridCol w="1301757">
                  <a:extLst>
                    <a:ext uri="{9D8B030D-6E8A-4147-A177-3AD203B41FA5}">
                      <a16:colId xmlns:a16="http://schemas.microsoft.com/office/drawing/2014/main" val="4260373879"/>
                    </a:ext>
                  </a:extLst>
                </a:gridCol>
              </a:tblGrid>
              <a:tr h="447040">
                <a:tc>
                  <a:txBody>
                    <a:bodyPr/>
                    <a:lstStyle/>
                    <a:p>
                      <a:r>
                        <a:rPr lang="en-IN" dirty="0"/>
                        <a:t>Monday</a:t>
                      </a:r>
                    </a:p>
                  </a:txBody>
                  <a:tcPr/>
                </a:tc>
                <a:tc>
                  <a:txBody>
                    <a:bodyPr/>
                    <a:lstStyle/>
                    <a:p>
                      <a:r>
                        <a:rPr lang="en-IN" dirty="0"/>
                        <a:t>$ 2.62M</a:t>
                      </a:r>
                    </a:p>
                  </a:txBody>
                  <a:tcPr/>
                </a:tc>
                <a:extLst>
                  <a:ext uri="{0D108BD9-81ED-4DB2-BD59-A6C34878D82A}">
                    <a16:rowId xmlns:a16="http://schemas.microsoft.com/office/drawing/2014/main" val="1124412446"/>
                  </a:ext>
                </a:extLst>
              </a:tr>
              <a:tr h="447040">
                <a:tc>
                  <a:txBody>
                    <a:bodyPr/>
                    <a:lstStyle/>
                    <a:p>
                      <a:r>
                        <a:rPr lang="en-IN" dirty="0"/>
                        <a:t>Tuesday</a:t>
                      </a:r>
                    </a:p>
                  </a:txBody>
                  <a:tcPr/>
                </a:tc>
                <a:tc>
                  <a:txBody>
                    <a:bodyPr/>
                    <a:lstStyle/>
                    <a:p>
                      <a:r>
                        <a:rPr lang="en-IN" dirty="0"/>
                        <a:t>$ 2.56M</a:t>
                      </a:r>
                    </a:p>
                  </a:txBody>
                  <a:tcPr/>
                </a:tc>
                <a:extLst>
                  <a:ext uri="{0D108BD9-81ED-4DB2-BD59-A6C34878D82A}">
                    <a16:rowId xmlns:a16="http://schemas.microsoft.com/office/drawing/2014/main" val="3561416368"/>
                  </a:ext>
                </a:extLst>
              </a:tr>
              <a:tr h="447040">
                <a:tc>
                  <a:txBody>
                    <a:bodyPr/>
                    <a:lstStyle/>
                    <a:p>
                      <a:r>
                        <a:rPr lang="en-IN" dirty="0"/>
                        <a:t>Wednesday</a:t>
                      </a:r>
                    </a:p>
                  </a:txBody>
                  <a:tcPr/>
                </a:tc>
                <a:tc>
                  <a:txBody>
                    <a:bodyPr/>
                    <a:lstStyle/>
                    <a:p>
                      <a:r>
                        <a:rPr lang="en-IN" dirty="0"/>
                        <a:t>$ 2.49M</a:t>
                      </a:r>
                    </a:p>
                  </a:txBody>
                  <a:tcPr/>
                </a:tc>
                <a:extLst>
                  <a:ext uri="{0D108BD9-81ED-4DB2-BD59-A6C34878D82A}">
                    <a16:rowId xmlns:a16="http://schemas.microsoft.com/office/drawing/2014/main" val="660999764"/>
                  </a:ext>
                </a:extLst>
              </a:tr>
              <a:tr h="447040">
                <a:tc>
                  <a:txBody>
                    <a:bodyPr/>
                    <a:lstStyle/>
                    <a:p>
                      <a:r>
                        <a:rPr lang="en-IN" dirty="0"/>
                        <a:t>Thursday</a:t>
                      </a:r>
                    </a:p>
                  </a:txBody>
                  <a:tcPr/>
                </a:tc>
                <a:tc>
                  <a:txBody>
                    <a:bodyPr/>
                    <a:lstStyle/>
                    <a:p>
                      <a:r>
                        <a:rPr lang="en-IN" dirty="0"/>
                        <a:t>$ 2.38M</a:t>
                      </a:r>
                    </a:p>
                  </a:txBody>
                  <a:tcPr/>
                </a:tc>
                <a:extLst>
                  <a:ext uri="{0D108BD9-81ED-4DB2-BD59-A6C34878D82A}">
                    <a16:rowId xmlns:a16="http://schemas.microsoft.com/office/drawing/2014/main" val="3106774881"/>
                  </a:ext>
                </a:extLst>
              </a:tr>
              <a:tr h="447040">
                <a:tc>
                  <a:txBody>
                    <a:bodyPr/>
                    <a:lstStyle/>
                    <a:p>
                      <a:r>
                        <a:rPr lang="en-IN" dirty="0"/>
                        <a:t>Friday</a:t>
                      </a:r>
                    </a:p>
                  </a:txBody>
                  <a:tcPr/>
                </a:tc>
                <a:tc>
                  <a:txBody>
                    <a:bodyPr/>
                    <a:lstStyle/>
                    <a:p>
                      <a:r>
                        <a:rPr lang="en-IN" dirty="0"/>
                        <a:t>$ 2.31M</a:t>
                      </a:r>
                    </a:p>
                  </a:txBody>
                  <a:tcPr/>
                </a:tc>
                <a:extLst>
                  <a:ext uri="{0D108BD9-81ED-4DB2-BD59-A6C34878D82A}">
                    <a16:rowId xmlns:a16="http://schemas.microsoft.com/office/drawing/2014/main" val="2813481730"/>
                  </a:ext>
                </a:extLst>
              </a:tr>
            </a:tbl>
          </a:graphicData>
        </a:graphic>
      </p:graphicFrame>
      <p:graphicFrame>
        <p:nvGraphicFramePr>
          <p:cNvPr id="12" name="Table 11">
            <a:extLst>
              <a:ext uri="{FF2B5EF4-FFF2-40B4-BE49-F238E27FC236}">
                <a16:creationId xmlns:a16="http://schemas.microsoft.com/office/drawing/2014/main" id="{ACC7F361-E567-9056-59A6-531432C59FE4}"/>
              </a:ext>
            </a:extLst>
          </p:cNvPr>
          <p:cNvGraphicFramePr>
            <a:graphicFrameLocks noGrp="1"/>
          </p:cNvGraphicFramePr>
          <p:nvPr>
            <p:extLst>
              <p:ext uri="{D42A27DB-BD31-4B8C-83A1-F6EECF244321}">
                <p14:modId xmlns:p14="http://schemas.microsoft.com/office/powerpoint/2010/main" val="814092028"/>
              </p:ext>
            </p:extLst>
          </p:nvPr>
        </p:nvGraphicFramePr>
        <p:xfrm>
          <a:off x="3212567" y="4774334"/>
          <a:ext cx="2603514" cy="741680"/>
        </p:xfrm>
        <a:graphic>
          <a:graphicData uri="http://schemas.openxmlformats.org/drawingml/2006/table">
            <a:tbl>
              <a:tblPr>
                <a:tableStyleId>{073A0DAA-6AF3-43AB-8588-CEC1D06C72B9}</a:tableStyleId>
              </a:tblPr>
              <a:tblGrid>
                <a:gridCol w="1301757">
                  <a:extLst>
                    <a:ext uri="{9D8B030D-6E8A-4147-A177-3AD203B41FA5}">
                      <a16:colId xmlns:a16="http://schemas.microsoft.com/office/drawing/2014/main" val="2555615746"/>
                    </a:ext>
                  </a:extLst>
                </a:gridCol>
                <a:gridCol w="1301757">
                  <a:extLst>
                    <a:ext uri="{9D8B030D-6E8A-4147-A177-3AD203B41FA5}">
                      <a16:colId xmlns:a16="http://schemas.microsoft.com/office/drawing/2014/main" val="675650503"/>
                    </a:ext>
                  </a:extLst>
                </a:gridCol>
              </a:tblGrid>
              <a:tr h="370840">
                <a:tc>
                  <a:txBody>
                    <a:bodyPr/>
                    <a:lstStyle/>
                    <a:p>
                      <a:r>
                        <a:rPr lang="en-IN" dirty="0"/>
                        <a:t>Saturday</a:t>
                      </a:r>
                    </a:p>
                  </a:txBody>
                  <a:tcPr/>
                </a:tc>
                <a:tc>
                  <a:txBody>
                    <a:bodyPr/>
                    <a:lstStyle/>
                    <a:p>
                      <a:r>
                        <a:rPr lang="en-IN" dirty="0"/>
                        <a:t>$ 1.77M</a:t>
                      </a:r>
                    </a:p>
                  </a:txBody>
                  <a:tcPr/>
                </a:tc>
                <a:extLst>
                  <a:ext uri="{0D108BD9-81ED-4DB2-BD59-A6C34878D82A}">
                    <a16:rowId xmlns:a16="http://schemas.microsoft.com/office/drawing/2014/main" val="3568313343"/>
                  </a:ext>
                </a:extLst>
              </a:tr>
              <a:tr h="370840">
                <a:tc>
                  <a:txBody>
                    <a:bodyPr/>
                    <a:lstStyle/>
                    <a:p>
                      <a:r>
                        <a:rPr lang="en-IN" dirty="0"/>
                        <a:t>Sunday</a:t>
                      </a:r>
                    </a:p>
                  </a:txBody>
                  <a:tcPr/>
                </a:tc>
                <a:tc>
                  <a:txBody>
                    <a:bodyPr/>
                    <a:lstStyle/>
                    <a:p>
                      <a:r>
                        <a:rPr lang="en-IN" dirty="0"/>
                        <a:t>$ 1.87M</a:t>
                      </a:r>
                    </a:p>
                  </a:txBody>
                  <a:tcPr/>
                </a:tc>
                <a:extLst>
                  <a:ext uri="{0D108BD9-81ED-4DB2-BD59-A6C34878D82A}">
                    <a16:rowId xmlns:a16="http://schemas.microsoft.com/office/drawing/2014/main" val="835194571"/>
                  </a:ext>
                </a:extLst>
              </a:tr>
            </a:tbl>
          </a:graphicData>
        </a:graphic>
      </p:graphicFrame>
    </p:spTree>
    <p:extLst>
      <p:ext uri="{BB962C8B-B14F-4D97-AF65-F5344CB8AC3E}">
        <p14:creationId xmlns:p14="http://schemas.microsoft.com/office/powerpoint/2010/main" val="11673785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20000">
              <a:schemeClr val="accent6">
                <a:lumMod val="75000"/>
              </a:schemeClr>
            </a:gs>
            <a:gs pos="0">
              <a:srgbClr val="367674"/>
            </a:gs>
            <a:gs pos="69000">
              <a:srgbClr val="367674"/>
            </a:gs>
            <a:gs pos="97000">
              <a:srgbClr val="367674"/>
            </a:gs>
          </a:gsLst>
          <a:lin ang="2700000" scaled="1"/>
        </a:gradFill>
        <a:effectLst/>
      </p:bgPr>
    </p:bg>
    <p:spTree>
      <p:nvGrpSpPr>
        <p:cNvPr id="1" name="">
          <a:extLst>
            <a:ext uri="{FF2B5EF4-FFF2-40B4-BE49-F238E27FC236}">
              <a16:creationId xmlns:a16="http://schemas.microsoft.com/office/drawing/2014/main" id="{B517FF6F-9EEB-BC61-AAAE-DBBCF59432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5C8A953-8E69-8CDB-135C-1A0179B5503D}"/>
              </a:ext>
            </a:extLst>
          </p:cNvPr>
          <p:cNvSpPr>
            <a:spLocks noGrp="1"/>
          </p:cNvSpPr>
          <p:nvPr>
            <p:ph type="title"/>
          </p:nvPr>
        </p:nvSpPr>
        <p:spPr>
          <a:xfrm>
            <a:off x="838200" y="365125"/>
            <a:ext cx="10515600" cy="691515"/>
          </a:xfrm>
          <a:effectLst>
            <a:outerShdw blurRad="50800" dist="38100" dir="5400000" algn="t" rotWithShape="0">
              <a:prstClr val="black">
                <a:alpha val="40000"/>
              </a:prstClr>
            </a:outerShdw>
          </a:effectLst>
        </p:spPr>
        <p:txBody>
          <a:bodyPr>
            <a:normAutofit fontScale="90000"/>
          </a:bodyPr>
          <a:lstStyle/>
          <a:p>
            <a:r>
              <a:rPr lang="en-IN" sz="5400" b="1" dirty="0">
                <a:solidFill>
                  <a:schemeClr val="bg1"/>
                </a:solidFill>
              </a:rPr>
              <a:t>SALES ANALYSIS</a:t>
            </a:r>
          </a:p>
        </p:txBody>
      </p:sp>
      <p:sp>
        <p:nvSpPr>
          <p:cNvPr id="3" name="Content Placeholder 2">
            <a:extLst>
              <a:ext uri="{FF2B5EF4-FFF2-40B4-BE49-F238E27FC236}">
                <a16:creationId xmlns:a16="http://schemas.microsoft.com/office/drawing/2014/main" id="{78FBBA92-45BE-7AC3-CAD5-E23D8433464A}"/>
              </a:ext>
            </a:extLst>
          </p:cNvPr>
          <p:cNvSpPr>
            <a:spLocks noGrp="1"/>
          </p:cNvSpPr>
          <p:nvPr>
            <p:ph idx="1"/>
          </p:nvPr>
        </p:nvSpPr>
        <p:spPr>
          <a:xfrm>
            <a:off x="6583679" y="1825625"/>
            <a:ext cx="5047881" cy="4351338"/>
          </a:xfrm>
        </p:spPr>
        <p:txBody>
          <a:bodyPr/>
          <a:lstStyle/>
          <a:p>
            <a:r>
              <a:rPr lang="en-IN" sz="1800" dirty="0">
                <a:solidFill>
                  <a:schemeClr val="bg1"/>
                </a:solidFill>
                <a:latin typeface="0xProto Nerd Font" panose="02000009000000000000" pitchFamily="50"/>
              </a:rPr>
              <a:t>It looks like the weekend drives the sales into the weekday.</a:t>
            </a:r>
          </a:p>
          <a:p>
            <a:r>
              <a:rPr lang="en-IN" sz="1800" dirty="0">
                <a:solidFill>
                  <a:schemeClr val="bg1"/>
                </a:solidFill>
                <a:latin typeface="0xProto Nerd Font" panose="02000009000000000000" pitchFamily="50"/>
              </a:rPr>
              <a:t>Customers continue their shopping well into Monday    the sales drop</a:t>
            </a:r>
          </a:p>
          <a:p>
            <a:r>
              <a:rPr lang="en-IN" sz="1800" dirty="0">
                <a:solidFill>
                  <a:schemeClr val="bg1"/>
                </a:solidFill>
                <a:latin typeface="0xProto Nerd Font" panose="02000009000000000000" pitchFamily="50"/>
              </a:rPr>
              <a:t>Until they reach weekend, where the sales pick up and cycle continues </a:t>
            </a:r>
          </a:p>
          <a:p>
            <a:pPr marL="0" indent="0">
              <a:buNone/>
            </a:pPr>
            <a:endParaRPr lang="en-IN" sz="1800" dirty="0">
              <a:latin typeface="0xProto Nerd Font" panose="02000009000000000000" pitchFamily="50"/>
            </a:endParaRPr>
          </a:p>
          <a:p>
            <a:endParaRPr lang="en-IN" dirty="0"/>
          </a:p>
        </p:txBody>
      </p:sp>
      <p:sp>
        <p:nvSpPr>
          <p:cNvPr id="6" name="Rectangle: Single Corner Snipped 5">
            <a:extLst>
              <a:ext uri="{FF2B5EF4-FFF2-40B4-BE49-F238E27FC236}">
                <a16:creationId xmlns:a16="http://schemas.microsoft.com/office/drawing/2014/main" id="{50B6DAF2-C0C1-4B6D-16F4-FF6C82F181C0}"/>
              </a:ext>
            </a:extLst>
          </p:cNvPr>
          <p:cNvSpPr/>
          <p:nvPr/>
        </p:nvSpPr>
        <p:spPr>
          <a:xfrm>
            <a:off x="386080" y="1712826"/>
            <a:ext cx="1584960" cy="1084176"/>
          </a:xfrm>
          <a:prstGeom prst="snip1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t>Weekday Sales</a:t>
            </a:r>
          </a:p>
          <a:p>
            <a:pPr algn="ctr"/>
            <a:r>
              <a:rPr lang="en-IN" b="1" dirty="0">
                <a:solidFill>
                  <a:schemeClr val="accent4"/>
                </a:solidFill>
              </a:rPr>
              <a:t>$ 12.37M</a:t>
            </a:r>
          </a:p>
        </p:txBody>
      </p:sp>
      <p:sp>
        <p:nvSpPr>
          <p:cNvPr id="8" name="Rectangle: Single Corner Snipped 7">
            <a:extLst>
              <a:ext uri="{FF2B5EF4-FFF2-40B4-BE49-F238E27FC236}">
                <a16:creationId xmlns:a16="http://schemas.microsoft.com/office/drawing/2014/main" id="{B1A5C7F8-BA7F-06A0-5299-C5C5EEA95431}"/>
              </a:ext>
            </a:extLst>
          </p:cNvPr>
          <p:cNvSpPr/>
          <p:nvPr/>
        </p:nvSpPr>
        <p:spPr>
          <a:xfrm>
            <a:off x="386080" y="4603086"/>
            <a:ext cx="1584960" cy="1084176"/>
          </a:xfrm>
          <a:prstGeom prst="snip1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t>Weekend Sales</a:t>
            </a:r>
          </a:p>
          <a:p>
            <a:pPr algn="ctr"/>
            <a:r>
              <a:rPr lang="en-IN" b="1" dirty="0">
                <a:solidFill>
                  <a:schemeClr val="accent4"/>
                </a:solidFill>
              </a:rPr>
              <a:t>$ 3.64M</a:t>
            </a:r>
          </a:p>
        </p:txBody>
      </p:sp>
      <p:sp>
        <p:nvSpPr>
          <p:cNvPr id="9" name="Arrow: Down 8">
            <a:extLst>
              <a:ext uri="{FF2B5EF4-FFF2-40B4-BE49-F238E27FC236}">
                <a16:creationId xmlns:a16="http://schemas.microsoft.com/office/drawing/2014/main" id="{55D261E9-1DB4-5772-EBE1-33A86E9289D4}"/>
              </a:ext>
            </a:extLst>
          </p:cNvPr>
          <p:cNvSpPr/>
          <p:nvPr/>
        </p:nvSpPr>
        <p:spPr>
          <a:xfrm rot="16200000">
            <a:off x="2374887" y="1765710"/>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Arrow: Down 3">
            <a:extLst>
              <a:ext uri="{FF2B5EF4-FFF2-40B4-BE49-F238E27FC236}">
                <a16:creationId xmlns:a16="http://schemas.microsoft.com/office/drawing/2014/main" id="{1EEB558F-8C35-DF1C-360C-FC6BAF6E9C7C}"/>
              </a:ext>
            </a:extLst>
          </p:cNvPr>
          <p:cNvSpPr/>
          <p:nvPr/>
        </p:nvSpPr>
        <p:spPr>
          <a:xfrm rot="16200000">
            <a:off x="2374887" y="4655970"/>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0" name="Table 9">
            <a:extLst>
              <a:ext uri="{FF2B5EF4-FFF2-40B4-BE49-F238E27FC236}">
                <a16:creationId xmlns:a16="http://schemas.microsoft.com/office/drawing/2014/main" id="{0B0170F5-303A-8562-99B0-17CA41B5B8D1}"/>
              </a:ext>
            </a:extLst>
          </p:cNvPr>
          <p:cNvGraphicFramePr>
            <a:graphicFrameLocks noGrp="1"/>
          </p:cNvGraphicFramePr>
          <p:nvPr/>
        </p:nvGraphicFramePr>
        <p:xfrm>
          <a:off x="3212567" y="1290320"/>
          <a:ext cx="2603514" cy="2428240"/>
        </p:xfrm>
        <a:graphic>
          <a:graphicData uri="http://schemas.openxmlformats.org/drawingml/2006/table">
            <a:tbl>
              <a:tblPr>
                <a:tableStyleId>{073A0DAA-6AF3-43AB-8588-CEC1D06C72B9}</a:tableStyleId>
              </a:tblPr>
              <a:tblGrid>
                <a:gridCol w="1301757">
                  <a:extLst>
                    <a:ext uri="{9D8B030D-6E8A-4147-A177-3AD203B41FA5}">
                      <a16:colId xmlns:a16="http://schemas.microsoft.com/office/drawing/2014/main" val="3125564354"/>
                    </a:ext>
                  </a:extLst>
                </a:gridCol>
                <a:gridCol w="1301757">
                  <a:extLst>
                    <a:ext uri="{9D8B030D-6E8A-4147-A177-3AD203B41FA5}">
                      <a16:colId xmlns:a16="http://schemas.microsoft.com/office/drawing/2014/main" val="4260373879"/>
                    </a:ext>
                  </a:extLst>
                </a:gridCol>
              </a:tblGrid>
              <a:tr h="447040">
                <a:tc>
                  <a:txBody>
                    <a:bodyPr/>
                    <a:lstStyle/>
                    <a:p>
                      <a:r>
                        <a:rPr lang="en-IN" dirty="0"/>
                        <a:t>Monday</a:t>
                      </a:r>
                    </a:p>
                  </a:txBody>
                  <a:tcPr/>
                </a:tc>
                <a:tc>
                  <a:txBody>
                    <a:bodyPr/>
                    <a:lstStyle/>
                    <a:p>
                      <a:r>
                        <a:rPr lang="en-IN" dirty="0"/>
                        <a:t>$ 2.62M</a:t>
                      </a:r>
                    </a:p>
                  </a:txBody>
                  <a:tcPr/>
                </a:tc>
                <a:extLst>
                  <a:ext uri="{0D108BD9-81ED-4DB2-BD59-A6C34878D82A}">
                    <a16:rowId xmlns:a16="http://schemas.microsoft.com/office/drawing/2014/main" val="1124412446"/>
                  </a:ext>
                </a:extLst>
              </a:tr>
              <a:tr h="447040">
                <a:tc>
                  <a:txBody>
                    <a:bodyPr/>
                    <a:lstStyle/>
                    <a:p>
                      <a:r>
                        <a:rPr lang="en-IN" dirty="0"/>
                        <a:t>Tuesday</a:t>
                      </a:r>
                    </a:p>
                  </a:txBody>
                  <a:tcPr/>
                </a:tc>
                <a:tc>
                  <a:txBody>
                    <a:bodyPr/>
                    <a:lstStyle/>
                    <a:p>
                      <a:r>
                        <a:rPr lang="en-IN" dirty="0"/>
                        <a:t>$ 2.56M</a:t>
                      </a:r>
                    </a:p>
                  </a:txBody>
                  <a:tcPr/>
                </a:tc>
                <a:extLst>
                  <a:ext uri="{0D108BD9-81ED-4DB2-BD59-A6C34878D82A}">
                    <a16:rowId xmlns:a16="http://schemas.microsoft.com/office/drawing/2014/main" val="3561416368"/>
                  </a:ext>
                </a:extLst>
              </a:tr>
              <a:tr h="447040">
                <a:tc>
                  <a:txBody>
                    <a:bodyPr/>
                    <a:lstStyle/>
                    <a:p>
                      <a:r>
                        <a:rPr lang="en-IN" dirty="0"/>
                        <a:t>Wednesday</a:t>
                      </a:r>
                    </a:p>
                  </a:txBody>
                  <a:tcPr/>
                </a:tc>
                <a:tc>
                  <a:txBody>
                    <a:bodyPr/>
                    <a:lstStyle/>
                    <a:p>
                      <a:r>
                        <a:rPr lang="en-IN" dirty="0"/>
                        <a:t>$ 2.49M</a:t>
                      </a:r>
                    </a:p>
                  </a:txBody>
                  <a:tcPr/>
                </a:tc>
                <a:extLst>
                  <a:ext uri="{0D108BD9-81ED-4DB2-BD59-A6C34878D82A}">
                    <a16:rowId xmlns:a16="http://schemas.microsoft.com/office/drawing/2014/main" val="660999764"/>
                  </a:ext>
                </a:extLst>
              </a:tr>
              <a:tr h="447040">
                <a:tc>
                  <a:txBody>
                    <a:bodyPr/>
                    <a:lstStyle/>
                    <a:p>
                      <a:r>
                        <a:rPr lang="en-IN" dirty="0"/>
                        <a:t>Thursday</a:t>
                      </a:r>
                    </a:p>
                  </a:txBody>
                  <a:tcPr/>
                </a:tc>
                <a:tc>
                  <a:txBody>
                    <a:bodyPr/>
                    <a:lstStyle/>
                    <a:p>
                      <a:r>
                        <a:rPr lang="en-IN" dirty="0"/>
                        <a:t>$ 2.38M</a:t>
                      </a:r>
                    </a:p>
                  </a:txBody>
                  <a:tcPr/>
                </a:tc>
                <a:extLst>
                  <a:ext uri="{0D108BD9-81ED-4DB2-BD59-A6C34878D82A}">
                    <a16:rowId xmlns:a16="http://schemas.microsoft.com/office/drawing/2014/main" val="3106774881"/>
                  </a:ext>
                </a:extLst>
              </a:tr>
              <a:tr h="447040">
                <a:tc>
                  <a:txBody>
                    <a:bodyPr/>
                    <a:lstStyle/>
                    <a:p>
                      <a:r>
                        <a:rPr lang="en-IN" dirty="0"/>
                        <a:t>Friday</a:t>
                      </a:r>
                    </a:p>
                  </a:txBody>
                  <a:tcPr/>
                </a:tc>
                <a:tc>
                  <a:txBody>
                    <a:bodyPr/>
                    <a:lstStyle/>
                    <a:p>
                      <a:r>
                        <a:rPr lang="en-IN" dirty="0"/>
                        <a:t>$ 2.31M</a:t>
                      </a:r>
                    </a:p>
                  </a:txBody>
                  <a:tcPr/>
                </a:tc>
                <a:extLst>
                  <a:ext uri="{0D108BD9-81ED-4DB2-BD59-A6C34878D82A}">
                    <a16:rowId xmlns:a16="http://schemas.microsoft.com/office/drawing/2014/main" val="2813481730"/>
                  </a:ext>
                </a:extLst>
              </a:tr>
            </a:tbl>
          </a:graphicData>
        </a:graphic>
      </p:graphicFrame>
      <p:graphicFrame>
        <p:nvGraphicFramePr>
          <p:cNvPr id="12" name="Table 11">
            <a:extLst>
              <a:ext uri="{FF2B5EF4-FFF2-40B4-BE49-F238E27FC236}">
                <a16:creationId xmlns:a16="http://schemas.microsoft.com/office/drawing/2014/main" id="{0A0E3D7C-A10A-714D-9675-120C2FB54A92}"/>
              </a:ext>
            </a:extLst>
          </p:cNvPr>
          <p:cNvGraphicFramePr>
            <a:graphicFrameLocks noGrp="1"/>
          </p:cNvGraphicFramePr>
          <p:nvPr/>
        </p:nvGraphicFramePr>
        <p:xfrm>
          <a:off x="3212567" y="4774334"/>
          <a:ext cx="2603514" cy="741680"/>
        </p:xfrm>
        <a:graphic>
          <a:graphicData uri="http://schemas.openxmlformats.org/drawingml/2006/table">
            <a:tbl>
              <a:tblPr>
                <a:tableStyleId>{073A0DAA-6AF3-43AB-8588-CEC1D06C72B9}</a:tableStyleId>
              </a:tblPr>
              <a:tblGrid>
                <a:gridCol w="1301757">
                  <a:extLst>
                    <a:ext uri="{9D8B030D-6E8A-4147-A177-3AD203B41FA5}">
                      <a16:colId xmlns:a16="http://schemas.microsoft.com/office/drawing/2014/main" val="2555615746"/>
                    </a:ext>
                  </a:extLst>
                </a:gridCol>
                <a:gridCol w="1301757">
                  <a:extLst>
                    <a:ext uri="{9D8B030D-6E8A-4147-A177-3AD203B41FA5}">
                      <a16:colId xmlns:a16="http://schemas.microsoft.com/office/drawing/2014/main" val="675650503"/>
                    </a:ext>
                  </a:extLst>
                </a:gridCol>
              </a:tblGrid>
              <a:tr h="370840">
                <a:tc>
                  <a:txBody>
                    <a:bodyPr/>
                    <a:lstStyle/>
                    <a:p>
                      <a:r>
                        <a:rPr lang="en-IN" dirty="0"/>
                        <a:t>Saturday</a:t>
                      </a:r>
                    </a:p>
                  </a:txBody>
                  <a:tcPr/>
                </a:tc>
                <a:tc>
                  <a:txBody>
                    <a:bodyPr/>
                    <a:lstStyle/>
                    <a:p>
                      <a:r>
                        <a:rPr lang="en-IN" dirty="0"/>
                        <a:t>$ 1.77M</a:t>
                      </a:r>
                    </a:p>
                  </a:txBody>
                  <a:tcPr/>
                </a:tc>
                <a:extLst>
                  <a:ext uri="{0D108BD9-81ED-4DB2-BD59-A6C34878D82A}">
                    <a16:rowId xmlns:a16="http://schemas.microsoft.com/office/drawing/2014/main" val="3568313343"/>
                  </a:ext>
                </a:extLst>
              </a:tr>
              <a:tr h="370840">
                <a:tc>
                  <a:txBody>
                    <a:bodyPr/>
                    <a:lstStyle/>
                    <a:p>
                      <a:r>
                        <a:rPr lang="en-IN" dirty="0"/>
                        <a:t>Sunday</a:t>
                      </a:r>
                    </a:p>
                  </a:txBody>
                  <a:tcPr/>
                </a:tc>
                <a:tc>
                  <a:txBody>
                    <a:bodyPr/>
                    <a:lstStyle/>
                    <a:p>
                      <a:r>
                        <a:rPr lang="en-IN" dirty="0"/>
                        <a:t>$ 1.87M</a:t>
                      </a:r>
                    </a:p>
                  </a:txBody>
                  <a:tcPr/>
                </a:tc>
                <a:extLst>
                  <a:ext uri="{0D108BD9-81ED-4DB2-BD59-A6C34878D82A}">
                    <a16:rowId xmlns:a16="http://schemas.microsoft.com/office/drawing/2014/main" val="835194571"/>
                  </a:ext>
                </a:extLst>
              </a:tr>
            </a:tbl>
          </a:graphicData>
        </a:graphic>
      </p:graphicFrame>
      <p:sp>
        <p:nvSpPr>
          <p:cNvPr id="5" name="Arrow: Right 4">
            <a:extLst>
              <a:ext uri="{FF2B5EF4-FFF2-40B4-BE49-F238E27FC236}">
                <a16:creationId xmlns:a16="http://schemas.microsoft.com/office/drawing/2014/main" id="{7C9D139A-1AD5-BF03-BC5F-F44CC82169EC}"/>
              </a:ext>
            </a:extLst>
          </p:cNvPr>
          <p:cNvSpPr/>
          <p:nvPr/>
        </p:nvSpPr>
        <p:spPr>
          <a:xfrm>
            <a:off x="10654863" y="2886342"/>
            <a:ext cx="383458" cy="186813"/>
          </a:xfrm>
          <a:prstGeom prst="rightArrow">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247188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20000">
              <a:schemeClr val="accent6">
                <a:lumMod val="75000"/>
              </a:schemeClr>
            </a:gs>
            <a:gs pos="0">
              <a:srgbClr val="367674"/>
            </a:gs>
            <a:gs pos="69000">
              <a:srgbClr val="367674"/>
            </a:gs>
            <a:gs pos="97000">
              <a:srgbClr val="367674"/>
            </a:gs>
          </a:gsLst>
          <a:lin ang="2700000" scaled="1"/>
        </a:gradFill>
        <a:effectLst/>
      </p:bgPr>
    </p:bg>
    <p:spTree>
      <p:nvGrpSpPr>
        <p:cNvPr id="1" name="">
          <a:extLst>
            <a:ext uri="{FF2B5EF4-FFF2-40B4-BE49-F238E27FC236}">
              <a16:creationId xmlns:a16="http://schemas.microsoft.com/office/drawing/2014/main" id="{3CA7DE3A-C8EE-DE40-627A-229DDBCC00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7163CF5-0D0E-29F2-DA73-4AC1EF347325}"/>
              </a:ext>
            </a:extLst>
          </p:cNvPr>
          <p:cNvSpPr>
            <a:spLocks noGrp="1"/>
          </p:cNvSpPr>
          <p:nvPr>
            <p:ph type="title"/>
          </p:nvPr>
        </p:nvSpPr>
        <p:spPr>
          <a:xfrm>
            <a:off x="838200" y="365125"/>
            <a:ext cx="10515600" cy="691515"/>
          </a:xfrm>
          <a:effectLst>
            <a:outerShdw blurRad="50800" dist="38100" dir="5400000" algn="t" rotWithShape="0">
              <a:prstClr val="black">
                <a:alpha val="40000"/>
              </a:prstClr>
            </a:outerShdw>
          </a:effectLst>
        </p:spPr>
        <p:txBody>
          <a:bodyPr>
            <a:normAutofit fontScale="90000"/>
          </a:bodyPr>
          <a:lstStyle/>
          <a:p>
            <a:r>
              <a:rPr lang="en-IN" sz="5400" b="1" dirty="0">
                <a:solidFill>
                  <a:schemeClr val="bg1"/>
                </a:solidFill>
              </a:rPr>
              <a:t>SALES ANALYSIS</a:t>
            </a:r>
          </a:p>
        </p:txBody>
      </p:sp>
      <p:sp>
        <p:nvSpPr>
          <p:cNvPr id="3" name="Content Placeholder 2">
            <a:extLst>
              <a:ext uri="{FF2B5EF4-FFF2-40B4-BE49-F238E27FC236}">
                <a16:creationId xmlns:a16="http://schemas.microsoft.com/office/drawing/2014/main" id="{80ADDCAC-7793-5CF7-806F-A6254B1035B1}"/>
              </a:ext>
            </a:extLst>
          </p:cNvPr>
          <p:cNvSpPr>
            <a:spLocks noGrp="1"/>
          </p:cNvSpPr>
          <p:nvPr>
            <p:ph idx="1"/>
          </p:nvPr>
        </p:nvSpPr>
        <p:spPr>
          <a:xfrm>
            <a:off x="6583680" y="1137920"/>
            <a:ext cx="4770120" cy="5039043"/>
          </a:xfrm>
        </p:spPr>
        <p:txBody>
          <a:bodyPr>
            <a:normAutofit lnSpcReduction="10000"/>
          </a:bodyPr>
          <a:lstStyle/>
          <a:p>
            <a:r>
              <a:rPr lang="en-IN" sz="1800" dirty="0">
                <a:solidFill>
                  <a:schemeClr val="bg1"/>
                </a:solidFill>
                <a:latin typeface="0xProto Nerd Font" panose="02000009000000000000" pitchFamily="50"/>
              </a:rPr>
              <a:t>We should focus more on weekends, as they drive customers to continue to shop even when the weekday begin.</a:t>
            </a:r>
          </a:p>
          <a:p>
            <a:r>
              <a:rPr lang="en-IN" sz="1800" dirty="0">
                <a:solidFill>
                  <a:schemeClr val="bg1"/>
                </a:solidFill>
                <a:latin typeface="0xProto Nerd Font" panose="02000009000000000000" pitchFamily="50"/>
              </a:rPr>
              <a:t>Adding more offers and benefits during Saturday and Sunday could potentially increase the shopping period=&gt; could increase even more sales on Monday.</a:t>
            </a:r>
          </a:p>
          <a:p>
            <a:r>
              <a:rPr lang="en-IN" sz="1800" dirty="0">
                <a:solidFill>
                  <a:schemeClr val="bg1"/>
                </a:solidFill>
                <a:latin typeface="0xProto Nerd Font" panose="02000009000000000000" pitchFamily="50"/>
              </a:rPr>
              <a:t>Also, Saturday (could be half-day) and Sunday are usually holidays for most working professionals:   could be a reason for </a:t>
            </a:r>
            <a:r>
              <a:rPr lang="en-IN" sz="1800" dirty="0" err="1">
                <a:solidFill>
                  <a:schemeClr val="bg1"/>
                </a:solidFill>
                <a:latin typeface="0xProto Nerd Font" panose="02000009000000000000" pitchFamily="50"/>
              </a:rPr>
              <a:t>monday</a:t>
            </a:r>
            <a:r>
              <a:rPr lang="en-IN" sz="1800" dirty="0">
                <a:solidFill>
                  <a:schemeClr val="bg1"/>
                </a:solidFill>
                <a:latin typeface="0xProto Nerd Font" panose="02000009000000000000" pitchFamily="50"/>
              </a:rPr>
              <a:t>.</a:t>
            </a:r>
          </a:p>
          <a:p>
            <a:r>
              <a:rPr lang="en-IN" sz="1800" dirty="0">
                <a:solidFill>
                  <a:schemeClr val="bg1"/>
                </a:solidFill>
                <a:latin typeface="0xProto Nerd Font" panose="02000009000000000000" pitchFamily="50"/>
              </a:rPr>
              <a:t>Insufficient data on public holidays: similar approach could work.</a:t>
            </a:r>
          </a:p>
          <a:p>
            <a:endParaRPr lang="en-IN" sz="1800" dirty="0">
              <a:latin typeface="0xProto Nerd Font" panose="02000009000000000000" pitchFamily="50"/>
            </a:endParaRPr>
          </a:p>
          <a:p>
            <a:endParaRPr lang="en-IN" sz="1800" dirty="0">
              <a:latin typeface="0xProto Nerd Font" panose="02000009000000000000" pitchFamily="50"/>
            </a:endParaRPr>
          </a:p>
          <a:p>
            <a:endParaRPr lang="en-IN" dirty="0"/>
          </a:p>
        </p:txBody>
      </p:sp>
      <p:sp>
        <p:nvSpPr>
          <p:cNvPr id="6" name="Rectangle: Single Corner Snipped 5">
            <a:extLst>
              <a:ext uri="{FF2B5EF4-FFF2-40B4-BE49-F238E27FC236}">
                <a16:creationId xmlns:a16="http://schemas.microsoft.com/office/drawing/2014/main" id="{25B4EA15-000D-D627-42CA-AB9CFC23F73F}"/>
              </a:ext>
            </a:extLst>
          </p:cNvPr>
          <p:cNvSpPr/>
          <p:nvPr/>
        </p:nvSpPr>
        <p:spPr>
          <a:xfrm>
            <a:off x="386080" y="1712826"/>
            <a:ext cx="1584960" cy="1084176"/>
          </a:xfrm>
          <a:prstGeom prst="snip1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t>Weekday Sales</a:t>
            </a:r>
          </a:p>
          <a:p>
            <a:pPr algn="ctr"/>
            <a:r>
              <a:rPr lang="en-IN" b="1" dirty="0">
                <a:solidFill>
                  <a:schemeClr val="accent4"/>
                </a:solidFill>
              </a:rPr>
              <a:t>$ 12.37M</a:t>
            </a:r>
          </a:p>
        </p:txBody>
      </p:sp>
      <p:sp>
        <p:nvSpPr>
          <p:cNvPr id="8" name="Rectangle: Single Corner Snipped 7">
            <a:extLst>
              <a:ext uri="{FF2B5EF4-FFF2-40B4-BE49-F238E27FC236}">
                <a16:creationId xmlns:a16="http://schemas.microsoft.com/office/drawing/2014/main" id="{40CEBD50-0375-629F-58F3-4841124B0A01}"/>
              </a:ext>
            </a:extLst>
          </p:cNvPr>
          <p:cNvSpPr/>
          <p:nvPr/>
        </p:nvSpPr>
        <p:spPr>
          <a:xfrm>
            <a:off x="386080" y="4603086"/>
            <a:ext cx="1584960" cy="1084176"/>
          </a:xfrm>
          <a:prstGeom prst="snip1Rect">
            <a:avLst/>
          </a:prstGeom>
          <a:solidFill>
            <a:schemeClr val="accent1">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dirty="0"/>
              <a:t>Weekend Sales</a:t>
            </a:r>
          </a:p>
          <a:p>
            <a:pPr algn="ctr"/>
            <a:r>
              <a:rPr lang="en-IN" b="1" dirty="0">
                <a:solidFill>
                  <a:schemeClr val="accent4"/>
                </a:solidFill>
              </a:rPr>
              <a:t>$ 3.64M</a:t>
            </a:r>
          </a:p>
        </p:txBody>
      </p:sp>
      <p:sp>
        <p:nvSpPr>
          <p:cNvPr id="9" name="Arrow: Down 8">
            <a:extLst>
              <a:ext uri="{FF2B5EF4-FFF2-40B4-BE49-F238E27FC236}">
                <a16:creationId xmlns:a16="http://schemas.microsoft.com/office/drawing/2014/main" id="{2D12EFA6-681E-952A-BF3F-D17D9E39BDC6}"/>
              </a:ext>
            </a:extLst>
          </p:cNvPr>
          <p:cNvSpPr/>
          <p:nvPr/>
        </p:nvSpPr>
        <p:spPr>
          <a:xfrm rot="16200000">
            <a:off x="2374887" y="1765710"/>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Arrow: Down 3">
            <a:extLst>
              <a:ext uri="{FF2B5EF4-FFF2-40B4-BE49-F238E27FC236}">
                <a16:creationId xmlns:a16="http://schemas.microsoft.com/office/drawing/2014/main" id="{922027F5-4A77-8E8F-A9F9-D57613B6F05F}"/>
              </a:ext>
            </a:extLst>
          </p:cNvPr>
          <p:cNvSpPr/>
          <p:nvPr/>
        </p:nvSpPr>
        <p:spPr>
          <a:xfrm rot="16200000">
            <a:off x="2374887" y="4655970"/>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10" name="Table 9">
            <a:extLst>
              <a:ext uri="{FF2B5EF4-FFF2-40B4-BE49-F238E27FC236}">
                <a16:creationId xmlns:a16="http://schemas.microsoft.com/office/drawing/2014/main" id="{387B33C6-21F7-DC45-F58C-FB5AE1CA7D19}"/>
              </a:ext>
            </a:extLst>
          </p:cNvPr>
          <p:cNvGraphicFramePr>
            <a:graphicFrameLocks noGrp="1"/>
          </p:cNvGraphicFramePr>
          <p:nvPr/>
        </p:nvGraphicFramePr>
        <p:xfrm>
          <a:off x="3212567" y="1290320"/>
          <a:ext cx="2603514" cy="2428240"/>
        </p:xfrm>
        <a:graphic>
          <a:graphicData uri="http://schemas.openxmlformats.org/drawingml/2006/table">
            <a:tbl>
              <a:tblPr>
                <a:tableStyleId>{073A0DAA-6AF3-43AB-8588-CEC1D06C72B9}</a:tableStyleId>
              </a:tblPr>
              <a:tblGrid>
                <a:gridCol w="1301757">
                  <a:extLst>
                    <a:ext uri="{9D8B030D-6E8A-4147-A177-3AD203B41FA5}">
                      <a16:colId xmlns:a16="http://schemas.microsoft.com/office/drawing/2014/main" val="3125564354"/>
                    </a:ext>
                  </a:extLst>
                </a:gridCol>
                <a:gridCol w="1301757">
                  <a:extLst>
                    <a:ext uri="{9D8B030D-6E8A-4147-A177-3AD203B41FA5}">
                      <a16:colId xmlns:a16="http://schemas.microsoft.com/office/drawing/2014/main" val="4260373879"/>
                    </a:ext>
                  </a:extLst>
                </a:gridCol>
              </a:tblGrid>
              <a:tr h="447040">
                <a:tc>
                  <a:txBody>
                    <a:bodyPr/>
                    <a:lstStyle/>
                    <a:p>
                      <a:r>
                        <a:rPr lang="en-IN" dirty="0"/>
                        <a:t>Monday</a:t>
                      </a:r>
                    </a:p>
                  </a:txBody>
                  <a:tcPr/>
                </a:tc>
                <a:tc>
                  <a:txBody>
                    <a:bodyPr/>
                    <a:lstStyle/>
                    <a:p>
                      <a:r>
                        <a:rPr lang="en-IN" dirty="0"/>
                        <a:t>$ 2.62M</a:t>
                      </a:r>
                    </a:p>
                  </a:txBody>
                  <a:tcPr/>
                </a:tc>
                <a:extLst>
                  <a:ext uri="{0D108BD9-81ED-4DB2-BD59-A6C34878D82A}">
                    <a16:rowId xmlns:a16="http://schemas.microsoft.com/office/drawing/2014/main" val="1124412446"/>
                  </a:ext>
                </a:extLst>
              </a:tr>
              <a:tr h="447040">
                <a:tc>
                  <a:txBody>
                    <a:bodyPr/>
                    <a:lstStyle/>
                    <a:p>
                      <a:r>
                        <a:rPr lang="en-IN" dirty="0"/>
                        <a:t>Tuesday</a:t>
                      </a:r>
                    </a:p>
                  </a:txBody>
                  <a:tcPr/>
                </a:tc>
                <a:tc>
                  <a:txBody>
                    <a:bodyPr/>
                    <a:lstStyle/>
                    <a:p>
                      <a:r>
                        <a:rPr lang="en-IN" dirty="0"/>
                        <a:t>$ 2.56M</a:t>
                      </a:r>
                    </a:p>
                  </a:txBody>
                  <a:tcPr/>
                </a:tc>
                <a:extLst>
                  <a:ext uri="{0D108BD9-81ED-4DB2-BD59-A6C34878D82A}">
                    <a16:rowId xmlns:a16="http://schemas.microsoft.com/office/drawing/2014/main" val="3561416368"/>
                  </a:ext>
                </a:extLst>
              </a:tr>
              <a:tr h="447040">
                <a:tc>
                  <a:txBody>
                    <a:bodyPr/>
                    <a:lstStyle/>
                    <a:p>
                      <a:r>
                        <a:rPr lang="en-IN" dirty="0"/>
                        <a:t>Wednesday</a:t>
                      </a:r>
                    </a:p>
                  </a:txBody>
                  <a:tcPr/>
                </a:tc>
                <a:tc>
                  <a:txBody>
                    <a:bodyPr/>
                    <a:lstStyle/>
                    <a:p>
                      <a:r>
                        <a:rPr lang="en-IN" dirty="0"/>
                        <a:t>$ 2.49M</a:t>
                      </a:r>
                    </a:p>
                  </a:txBody>
                  <a:tcPr/>
                </a:tc>
                <a:extLst>
                  <a:ext uri="{0D108BD9-81ED-4DB2-BD59-A6C34878D82A}">
                    <a16:rowId xmlns:a16="http://schemas.microsoft.com/office/drawing/2014/main" val="660999764"/>
                  </a:ext>
                </a:extLst>
              </a:tr>
              <a:tr h="447040">
                <a:tc>
                  <a:txBody>
                    <a:bodyPr/>
                    <a:lstStyle/>
                    <a:p>
                      <a:r>
                        <a:rPr lang="en-IN" dirty="0"/>
                        <a:t>Thursday</a:t>
                      </a:r>
                    </a:p>
                  </a:txBody>
                  <a:tcPr/>
                </a:tc>
                <a:tc>
                  <a:txBody>
                    <a:bodyPr/>
                    <a:lstStyle/>
                    <a:p>
                      <a:r>
                        <a:rPr lang="en-IN" dirty="0"/>
                        <a:t>$ 2.38M</a:t>
                      </a:r>
                    </a:p>
                  </a:txBody>
                  <a:tcPr/>
                </a:tc>
                <a:extLst>
                  <a:ext uri="{0D108BD9-81ED-4DB2-BD59-A6C34878D82A}">
                    <a16:rowId xmlns:a16="http://schemas.microsoft.com/office/drawing/2014/main" val="3106774881"/>
                  </a:ext>
                </a:extLst>
              </a:tr>
              <a:tr h="447040">
                <a:tc>
                  <a:txBody>
                    <a:bodyPr/>
                    <a:lstStyle/>
                    <a:p>
                      <a:r>
                        <a:rPr lang="en-IN" dirty="0"/>
                        <a:t>Friday</a:t>
                      </a:r>
                    </a:p>
                  </a:txBody>
                  <a:tcPr/>
                </a:tc>
                <a:tc>
                  <a:txBody>
                    <a:bodyPr/>
                    <a:lstStyle/>
                    <a:p>
                      <a:r>
                        <a:rPr lang="en-IN" dirty="0"/>
                        <a:t>$ 2.31M</a:t>
                      </a:r>
                    </a:p>
                  </a:txBody>
                  <a:tcPr/>
                </a:tc>
                <a:extLst>
                  <a:ext uri="{0D108BD9-81ED-4DB2-BD59-A6C34878D82A}">
                    <a16:rowId xmlns:a16="http://schemas.microsoft.com/office/drawing/2014/main" val="2813481730"/>
                  </a:ext>
                </a:extLst>
              </a:tr>
            </a:tbl>
          </a:graphicData>
        </a:graphic>
      </p:graphicFrame>
      <p:graphicFrame>
        <p:nvGraphicFramePr>
          <p:cNvPr id="12" name="Table 11">
            <a:extLst>
              <a:ext uri="{FF2B5EF4-FFF2-40B4-BE49-F238E27FC236}">
                <a16:creationId xmlns:a16="http://schemas.microsoft.com/office/drawing/2014/main" id="{2324A9A0-9109-2F23-72B0-479A26520D3F}"/>
              </a:ext>
            </a:extLst>
          </p:cNvPr>
          <p:cNvGraphicFramePr>
            <a:graphicFrameLocks noGrp="1"/>
          </p:cNvGraphicFramePr>
          <p:nvPr/>
        </p:nvGraphicFramePr>
        <p:xfrm>
          <a:off x="3212567" y="4774334"/>
          <a:ext cx="2603514" cy="741680"/>
        </p:xfrm>
        <a:graphic>
          <a:graphicData uri="http://schemas.openxmlformats.org/drawingml/2006/table">
            <a:tbl>
              <a:tblPr>
                <a:tableStyleId>{073A0DAA-6AF3-43AB-8588-CEC1D06C72B9}</a:tableStyleId>
              </a:tblPr>
              <a:tblGrid>
                <a:gridCol w="1301757">
                  <a:extLst>
                    <a:ext uri="{9D8B030D-6E8A-4147-A177-3AD203B41FA5}">
                      <a16:colId xmlns:a16="http://schemas.microsoft.com/office/drawing/2014/main" val="2555615746"/>
                    </a:ext>
                  </a:extLst>
                </a:gridCol>
                <a:gridCol w="1301757">
                  <a:extLst>
                    <a:ext uri="{9D8B030D-6E8A-4147-A177-3AD203B41FA5}">
                      <a16:colId xmlns:a16="http://schemas.microsoft.com/office/drawing/2014/main" val="675650503"/>
                    </a:ext>
                  </a:extLst>
                </a:gridCol>
              </a:tblGrid>
              <a:tr h="370840">
                <a:tc>
                  <a:txBody>
                    <a:bodyPr/>
                    <a:lstStyle/>
                    <a:p>
                      <a:r>
                        <a:rPr lang="en-IN" dirty="0"/>
                        <a:t>Saturday</a:t>
                      </a:r>
                    </a:p>
                  </a:txBody>
                  <a:tcPr/>
                </a:tc>
                <a:tc>
                  <a:txBody>
                    <a:bodyPr/>
                    <a:lstStyle/>
                    <a:p>
                      <a:r>
                        <a:rPr lang="en-IN" dirty="0"/>
                        <a:t>$ 1.77M</a:t>
                      </a:r>
                    </a:p>
                  </a:txBody>
                  <a:tcPr/>
                </a:tc>
                <a:extLst>
                  <a:ext uri="{0D108BD9-81ED-4DB2-BD59-A6C34878D82A}">
                    <a16:rowId xmlns:a16="http://schemas.microsoft.com/office/drawing/2014/main" val="3568313343"/>
                  </a:ext>
                </a:extLst>
              </a:tr>
              <a:tr h="370840">
                <a:tc>
                  <a:txBody>
                    <a:bodyPr/>
                    <a:lstStyle/>
                    <a:p>
                      <a:r>
                        <a:rPr lang="en-IN" dirty="0"/>
                        <a:t>Sunday</a:t>
                      </a:r>
                    </a:p>
                  </a:txBody>
                  <a:tcPr/>
                </a:tc>
                <a:tc>
                  <a:txBody>
                    <a:bodyPr/>
                    <a:lstStyle/>
                    <a:p>
                      <a:r>
                        <a:rPr lang="en-IN" dirty="0"/>
                        <a:t>$ 1.87M</a:t>
                      </a:r>
                    </a:p>
                  </a:txBody>
                  <a:tcPr/>
                </a:tc>
                <a:extLst>
                  <a:ext uri="{0D108BD9-81ED-4DB2-BD59-A6C34878D82A}">
                    <a16:rowId xmlns:a16="http://schemas.microsoft.com/office/drawing/2014/main" val="835194571"/>
                  </a:ext>
                </a:extLst>
              </a:tr>
            </a:tbl>
          </a:graphicData>
        </a:graphic>
      </p:graphicFrame>
      <p:sp>
        <p:nvSpPr>
          <p:cNvPr id="5" name="Arrow: Right 4">
            <a:extLst>
              <a:ext uri="{FF2B5EF4-FFF2-40B4-BE49-F238E27FC236}">
                <a16:creationId xmlns:a16="http://schemas.microsoft.com/office/drawing/2014/main" id="{C9CA0A68-99CE-59BE-6520-B5CBA183BDEB}"/>
              </a:ext>
            </a:extLst>
          </p:cNvPr>
          <p:cNvSpPr/>
          <p:nvPr/>
        </p:nvSpPr>
        <p:spPr>
          <a:xfrm>
            <a:off x="8968740" y="4659828"/>
            <a:ext cx="383458" cy="229012"/>
          </a:xfrm>
          <a:prstGeom prst="rightArrow">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249244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chemeClr val="accent6">
                <a:lumMod val="75000"/>
              </a:schemeClr>
            </a:gs>
            <a:gs pos="0">
              <a:srgbClr val="367674"/>
            </a:gs>
            <a:gs pos="69000">
              <a:srgbClr val="367674"/>
            </a:gs>
            <a:gs pos="97000">
              <a:srgbClr val="367674"/>
            </a:gs>
          </a:gsLst>
          <a:lin ang="2700000" scaled="1"/>
          <a:tileRect/>
        </a:grad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82D0907B-F6DD-2AA7-B6DB-29342DE2EE39}"/>
              </a:ext>
            </a:extLst>
          </p:cNvPr>
          <p:cNvSpPr>
            <a:spLocks noGrp="1"/>
          </p:cNvSpPr>
          <p:nvPr>
            <p:ph type="subTitle" idx="1"/>
          </p:nvPr>
        </p:nvSpPr>
        <p:spPr>
          <a:xfrm>
            <a:off x="356419" y="1612490"/>
            <a:ext cx="4766187" cy="2848897"/>
          </a:xfrm>
        </p:spPr>
        <p:txBody>
          <a:bodyPr>
            <a:normAutofit/>
          </a:bodyPr>
          <a:lstStyle/>
          <a:p>
            <a:pPr marL="342900" indent="-342900" algn="l">
              <a:buFont typeface="Arial" panose="020B0604020202020204" pitchFamily="34" charset="0"/>
              <a:buChar char="•"/>
            </a:pPr>
            <a:r>
              <a:rPr lang="en-IN" sz="2000" dirty="0">
                <a:solidFill>
                  <a:schemeClr val="bg1"/>
                </a:solidFill>
              </a:rPr>
              <a:t>It is evident         highest sales via credit card.</a:t>
            </a:r>
          </a:p>
          <a:p>
            <a:pPr marL="342900" indent="-342900" algn="l">
              <a:buFont typeface="Arial" panose="020B0604020202020204" pitchFamily="34" charset="0"/>
              <a:buChar char="•"/>
            </a:pPr>
            <a:r>
              <a:rPr lang="en-IN" sz="2000" dirty="0">
                <a:solidFill>
                  <a:schemeClr val="bg1"/>
                </a:solidFill>
              </a:rPr>
              <a:t>More tie-ups with the banks to offer better offers could improve sales.</a:t>
            </a:r>
          </a:p>
          <a:p>
            <a:pPr marL="342900" indent="-342900" algn="l">
              <a:buFont typeface="Arial" panose="020B0604020202020204" pitchFamily="34" charset="0"/>
              <a:buChar char="•"/>
            </a:pPr>
            <a:r>
              <a:rPr lang="en-IN" sz="2000" dirty="0">
                <a:solidFill>
                  <a:schemeClr val="bg1"/>
                </a:solidFill>
              </a:rPr>
              <a:t>Payment mode via </a:t>
            </a:r>
            <a:r>
              <a:rPr lang="en-IN" sz="2000" dirty="0" err="1">
                <a:solidFill>
                  <a:schemeClr val="bg1"/>
                </a:solidFill>
              </a:rPr>
              <a:t>boleto</a:t>
            </a:r>
            <a:r>
              <a:rPr lang="en-IN" sz="2000" dirty="0">
                <a:solidFill>
                  <a:schemeClr val="bg1"/>
                </a:solidFill>
              </a:rPr>
              <a:t> is the second most preferred but makes up less than 20%. True across years</a:t>
            </a:r>
          </a:p>
          <a:p>
            <a:pPr algn="l"/>
            <a:endParaRPr lang="en-IN" sz="2000" dirty="0"/>
          </a:p>
          <a:p>
            <a:pPr marL="342900" indent="-342900" algn="l">
              <a:buFont typeface="Arial" panose="020B0604020202020204" pitchFamily="34" charset="0"/>
              <a:buChar char="•"/>
            </a:pPr>
            <a:endParaRPr lang="en-IN" sz="2000" dirty="0"/>
          </a:p>
        </p:txBody>
      </p:sp>
      <p:sp>
        <p:nvSpPr>
          <p:cNvPr id="6" name="Title 1">
            <a:extLst>
              <a:ext uri="{FF2B5EF4-FFF2-40B4-BE49-F238E27FC236}">
                <a16:creationId xmlns:a16="http://schemas.microsoft.com/office/drawing/2014/main" id="{C87B572E-19DA-DE67-0972-8803587FE123}"/>
              </a:ext>
            </a:extLst>
          </p:cNvPr>
          <p:cNvSpPr txBox="1">
            <a:spLocks/>
          </p:cNvSpPr>
          <p:nvPr/>
        </p:nvSpPr>
        <p:spPr>
          <a:xfrm>
            <a:off x="356419" y="286468"/>
            <a:ext cx="10515600" cy="824578"/>
          </a:xfrm>
          <a:prstGeom prst="rect">
            <a:avLst/>
          </a:prstGeom>
          <a:effectLst>
            <a:outerShdw blurRad="50800" dist="38100" dir="5400000" algn="t" rotWithShape="0">
              <a:prstClr val="black">
                <a:alpha val="40000"/>
              </a:prstClr>
            </a:outerShdw>
          </a:effectLst>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IN" sz="5400" dirty="0">
                <a:ln w="22225">
                  <a:solidFill>
                    <a:schemeClr val="bg1"/>
                  </a:solidFill>
                  <a:prstDash val="solid"/>
                </a:ln>
                <a:solidFill>
                  <a:schemeClr val="accent4">
                    <a:lumMod val="20000"/>
                    <a:lumOff val="80000"/>
                  </a:schemeClr>
                </a:solidFill>
              </a:rPr>
              <a:t>PAYMENT TYPE ANALYSIS</a:t>
            </a:r>
            <a:endParaRPr lang="en-IN" sz="5400" dirty="0"/>
          </a:p>
        </p:txBody>
      </p:sp>
      <p:pic>
        <p:nvPicPr>
          <p:cNvPr id="9" name="Picture 8">
            <a:extLst>
              <a:ext uri="{FF2B5EF4-FFF2-40B4-BE49-F238E27FC236}">
                <a16:creationId xmlns:a16="http://schemas.microsoft.com/office/drawing/2014/main" id="{35498306-4E45-4ECD-64CA-0FEDA6FFB9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9252" y="1111046"/>
            <a:ext cx="6685935" cy="5460486"/>
          </a:xfrm>
          <a:prstGeom prst="rect">
            <a:avLst/>
          </a:prstGeom>
        </p:spPr>
      </p:pic>
      <p:sp>
        <p:nvSpPr>
          <p:cNvPr id="10" name="Oval 9">
            <a:extLst>
              <a:ext uri="{FF2B5EF4-FFF2-40B4-BE49-F238E27FC236}">
                <a16:creationId xmlns:a16="http://schemas.microsoft.com/office/drawing/2014/main" id="{E3E4A6B9-A40B-127A-1993-3A93EAE03E76}"/>
              </a:ext>
            </a:extLst>
          </p:cNvPr>
          <p:cNvSpPr/>
          <p:nvPr/>
        </p:nvSpPr>
        <p:spPr>
          <a:xfrm>
            <a:off x="698090" y="5555226"/>
            <a:ext cx="1206910" cy="1016306"/>
          </a:xfrm>
          <a:prstGeom prst="ellipse">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CREDIT CARD</a:t>
            </a:r>
          </a:p>
        </p:txBody>
      </p:sp>
      <p:sp>
        <p:nvSpPr>
          <p:cNvPr id="11" name="Rectangle 10">
            <a:extLst>
              <a:ext uri="{FF2B5EF4-FFF2-40B4-BE49-F238E27FC236}">
                <a16:creationId xmlns:a16="http://schemas.microsoft.com/office/drawing/2014/main" id="{DAA8DB57-8482-CE55-1B26-F4F9643E2DDC}"/>
              </a:ext>
            </a:extLst>
          </p:cNvPr>
          <p:cNvSpPr/>
          <p:nvPr/>
        </p:nvSpPr>
        <p:spPr>
          <a:xfrm>
            <a:off x="698090" y="4674573"/>
            <a:ext cx="3382297" cy="64155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Most and Least preferred payment mode</a:t>
            </a:r>
          </a:p>
        </p:txBody>
      </p:sp>
      <p:sp>
        <p:nvSpPr>
          <p:cNvPr id="12" name="Oval 11">
            <a:extLst>
              <a:ext uri="{FF2B5EF4-FFF2-40B4-BE49-F238E27FC236}">
                <a16:creationId xmlns:a16="http://schemas.microsoft.com/office/drawing/2014/main" id="{1D497BCE-15AE-0827-22BB-6D2D68695B59}"/>
              </a:ext>
            </a:extLst>
          </p:cNvPr>
          <p:cNvSpPr/>
          <p:nvPr/>
        </p:nvSpPr>
        <p:spPr>
          <a:xfrm>
            <a:off x="2873477" y="5542270"/>
            <a:ext cx="1206910" cy="1016306"/>
          </a:xfrm>
          <a:prstGeom prst="ellipse">
            <a:avLst/>
          </a:prstGeom>
          <a:solidFill>
            <a:schemeClr val="accent2">
              <a:lumMod val="7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DEBIT CARD</a:t>
            </a:r>
          </a:p>
        </p:txBody>
      </p:sp>
      <p:sp>
        <p:nvSpPr>
          <p:cNvPr id="13" name="Arrow: Right 12">
            <a:extLst>
              <a:ext uri="{FF2B5EF4-FFF2-40B4-BE49-F238E27FC236}">
                <a16:creationId xmlns:a16="http://schemas.microsoft.com/office/drawing/2014/main" id="{34489E86-84F5-558E-B973-4733DDD23735}"/>
              </a:ext>
            </a:extLst>
          </p:cNvPr>
          <p:cNvSpPr/>
          <p:nvPr/>
        </p:nvSpPr>
        <p:spPr>
          <a:xfrm>
            <a:off x="2262649" y="1759974"/>
            <a:ext cx="383458" cy="115529"/>
          </a:xfrm>
          <a:prstGeom prst="rightArrow">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5716245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chemeClr val="accent6">
                <a:lumMod val="75000"/>
              </a:schemeClr>
            </a:gs>
            <a:gs pos="0">
              <a:srgbClr val="367674"/>
            </a:gs>
            <a:gs pos="69000">
              <a:srgbClr val="367674"/>
            </a:gs>
            <a:gs pos="97000">
              <a:srgbClr val="367674"/>
            </a:gs>
          </a:gsLst>
          <a:lin ang="2700000" scaled="1"/>
          <a:tileRect/>
        </a:gradFill>
        <a:effectLst/>
      </p:bgPr>
    </p:bg>
    <p:spTree>
      <p:nvGrpSpPr>
        <p:cNvPr id="1" name="">
          <a:extLst>
            <a:ext uri="{FF2B5EF4-FFF2-40B4-BE49-F238E27FC236}">
              <a16:creationId xmlns:a16="http://schemas.microsoft.com/office/drawing/2014/main" id="{E5712C97-81B8-827F-9715-1DF11A46A3B8}"/>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FDA17435-5275-67DB-E378-C86BC2730DB8}"/>
              </a:ext>
            </a:extLst>
          </p:cNvPr>
          <p:cNvSpPr>
            <a:spLocks noGrp="1"/>
          </p:cNvSpPr>
          <p:nvPr>
            <p:ph type="subTitle" idx="1"/>
          </p:nvPr>
        </p:nvSpPr>
        <p:spPr>
          <a:xfrm>
            <a:off x="248265" y="3429000"/>
            <a:ext cx="5739580" cy="3299847"/>
          </a:xfrm>
        </p:spPr>
        <p:txBody>
          <a:bodyPr>
            <a:normAutofit lnSpcReduction="10000"/>
          </a:bodyPr>
          <a:lstStyle/>
          <a:p>
            <a:pPr marL="457200" indent="-457200" algn="l">
              <a:buFont typeface="Arial" panose="020B0604020202020204" pitchFamily="34" charset="0"/>
              <a:buChar char="•"/>
            </a:pPr>
            <a:r>
              <a:rPr lang="en-IN" sz="2000" dirty="0">
                <a:solidFill>
                  <a:schemeClr val="bg1"/>
                </a:solidFill>
              </a:rPr>
              <a:t>As seen previously, credit card transactions tops overall transaction modes. This combined with review score can be seen on the right table.</a:t>
            </a:r>
          </a:p>
          <a:p>
            <a:pPr marL="457200" indent="-457200" algn="l">
              <a:buFont typeface="Arial" panose="020B0604020202020204" pitchFamily="34" charset="0"/>
              <a:buChar char="•"/>
            </a:pPr>
            <a:r>
              <a:rPr lang="en-IN" sz="2000" dirty="0">
                <a:solidFill>
                  <a:schemeClr val="bg1"/>
                </a:solidFill>
              </a:rPr>
              <a:t>Across all the scores, number of orders made via credit card is the highest</a:t>
            </a:r>
          </a:p>
          <a:p>
            <a:pPr marL="457200" indent="-457200" algn="l">
              <a:buFont typeface="Arial" panose="020B0604020202020204" pitchFamily="34" charset="0"/>
              <a:buChar char="•"/>
            </a:pPr>
            <a:r>
              <a:rPr lang="en-IN" sz="2000" dirty="0">
                <a:solidFill>
                  <a:schemeClr val="accent2">
                    <a:lumMod val="60000"/>
                    <a:lumOff val="40000"/>
                  </a:schemeClr>
                </a:solidFill>
              </a:rPr>
              <a:t>Increasing in-site vouchers and providing vouchers of our company on other platform could potentially lead new customers on to our platform.</a:t>
            </a:r>
          </a:p>
        </p:txBody>
      </p:sp>
      <p:sp>
        <p:nvSpPr>
          <p:cNvPr id="6" name="Title 1">
            <a:extLst>
              <a:ext uri="{FF2B5EF4-FFF2-40B4-BE49-F238E27FC236}">
                <a16:creationId xmlns:a16="http://schemas.microsoft.com/office/drawing/2014/main" id="{28ED92CF-BF80-C4DD-65EF-1780B4698561}"/>
              </a:ext>
            </a:extLst>
          </p:cNvPr>
          <p:cNvSpPr txBox="1">
            <a:spLocks/>
          </p:cNvSpPr>
          <p:nvPr/>
        </p:nvSpPr>
        <p:spPr>
          <a:xfrm>
            <a:off x="412954" y="129151"/>
            <a:ext cx="6351640" cy="2845105"/>
          </a:xfrm>
          <a:prstGeom prst="rect">
            <a:avLst/>
          </a:prstGeom>
          <a:effectLst>
            <a:outerShdw blurRad="50800" dist="38100" dir="5400000" algn="t" rotWithShape="0">
              <a:prstClr val="black">
                <a:alpha val="40000"/>
              </a:prstClr>
            </a:outerShdw>
          </a:effectLst>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IN" sz="5400" b="1" dirty="0">
                <a:solidFill>
                  <a:schemeClr val="bg1"/>
                </a:solidFill>
              </a:rPr>
              <a:t>Number of orders with review score 5 and different transaction modes</a:t>
            </a:r>
          </a:p>
        </p:txBody>
      </p:sp>
      <p:pic>
        <p:nvPicPr>
          <p:cNvPr id="7" name="Picture 6">
            <a:extLst>
              <a:ext uri="{FF2B5EF4-FFF2-40B4-BE49-F238E27FC236}">
                <a16:creationId xmlns:a16="http://schemas.microsoft.com/office/drawing/2014/main" id="{59AE425D-BD50-91C3-D544-D11B7AD15A7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3200" y="3155095"/>
            <a:ext cx="5639587" cy="2558506"/>
          </a:xfrm>
          <a:prstGeom prst="rect">
            <a:avLst/>
          </a:prstGeom>
        </p:spPr>
      </p:pic>
      <p:sp>
        <p:nvSpPr>
          <p:cNvPr id="12" name="Subtitle 2">
            <a:extLst>
              <a:ext uri="{FF2B5EF4-FFF2-40B4-BE49-F238E27FC236}">
                <a16:creationId xmlns:a16="http://schemas.microsoft.com/office/drawing/2014/main" id="{574583B4-DB1A-9E4F-ABBA-EB6FEF48507E}"/>
              </a:ext>
            </a:extLst>
          </p:cNvPr>
          <p:cNvSpPr txBox="1">
            <a:spLocks/>
          </p:cNvSpPr>
          <p:nvPr/>
        </p:nvSpPr>
        <p:spPr>
          <a:xfrm>
            <a:off x="6892413" y="4424516"/>
            <a:ext cx="4844843" cy="1705213"/>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457200" indent="-457200" algn="l">
              <a:buFont typeface="Arial" panose="020B0604020202020204" pitchFamily="34" charset="0"/>
              <a:buChar char="•"/>
            </a:pPr>
            <a:endParaRPr lang="en-IN" sz="2000" dirty="0">
              <a:solidFill>
                <a:schemeClr val="accent2">
                  <a:lumMod val="60000"/>
                  <a:lumOff val="40000"/>
                </a:schemeClr>
              </a:solidFill>
            </a:endParaRPr>
          </a:p>
        </p:txBody>
      </p:sp>
    </p:spTree>
    <p:extLst>
      <p:ext uri="{BB962C8B-B14F-4D97-AF65-F5344CB8AC3E}">
        <p14:creationId xmlns:p14="http://schemas.microsoft.com/office/powerpoint/2010/main" val="189188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chemeClr val="accent6">
                <a:lumMod val="75000"/>
              </a:schemeClr>
            </a:gs>
            <a:gs pos="0">
              <a:srgbClr val="367674"/>
            </a:gs>
            <a:gs pos="69000">
              <a:srgbClr val="367674"/>
            </a:gs>
            <a:gs pos="97000">
              <a:srgbClr val="367674"/>
            </a:gs>
          </a:gsLst>
          <a:lin ang="2700000" scaled="1"/>
          <a:tileRect/>
        </a:gradFill>
        <a:effectLst/>
      </p:bgPr>
    </p:bg>
    <p:spTree>
      <p:nvGrpSpPr>
        <p:cNvPr id="1" name="">
          <a:extLst>
            <a:ext uri="{FF2B5EF4-FFF2-40B4-BE49-F238E27FC236}">
              <a16:creationId xmlns:a16="http://schemas.microsoft.com/office/drawing/2014/main" id="{B7AD2B57-9D05-983B-DFF5-9B6C64072D7D}"/>
            </a:ext>
          </a:extLst>
        </p:cNvPr>
        <p:cNvGrpSpPr/>
        <p:nvPr/>
      </p:nvGrpSpPr>
      <p:grpSpPr>
        <a:xfrm>
          <a:off x="0" y="0"/>
          <a:ext cx="0" cy="0"/>
          <a:chOff x="0" y="0"/>
          <a:chExt cx="0" cy="0"/>
        </a:xfrm>
      </p:grpSpPr>
      <p:sp>
        <p:nvSpPr>
          <p:cNvPr id="3" name="Subtitle 2">
            <a:extLst>
              <a:ext uri="{FF2B5EF4-FFF2-40B4-BE49-F238E27FC236}">
                <a16:creationId xmlns:a16="http://schemas.microsoft.com/office/drawing/2014/main" id="{12392192-8A1B-BCF6-DCCF-0A792AF181C9}"/>
              </a:ext>
            </a:extLst>
          </p:cNvPr>
          <p:cNvSpPr>
            <a:spLocks noGrp="1"/>
          </p:cNvSpPr>
          <p:nvPr>
            <p:ph type="subTitle" idx="1"/>
          </p:nvPr>
        </p:nvSpPr>
        <p:spPr>
          <a:xfrm>
            <a:off x="248265" y="1179411"/>
            <a:ext cx="6093542" cy="3189236"/>
          </a:xfrm>
        </p:spPr>
        <p:txBody>
          <a:bodyPr>
            <a:normAutofit lnSpcReduction="10000"/>
          </a:bodyPr>
          <a:lstStyle/>
          <a:p>
            <a:pPr marL="342900" indent="-342900" algn="l">
              <a:buFont typeface="Arial" panose="020B0604020202020204" pitchFamily="34" charset="0"/>
              <a:buChar char="•"/>
            </a:pPr>
            <a:r>
              <a:rPr lang="en-IN" sz="1800" dirty="0">
                <a:solidFill>
                  <a:schemeClr val="bg1"/>
                </a:solidFill>
              </a:rPr>
              <a:t>Focused on two types of order status: </a:t>
            </a:r>
            <a:r>
              <a:rPr lang="en-IN" sz="1800" dirty="0" err="1">
                <a:solidFill>
                  <a:schemeClr val="bg1"/>
                </a:solidFill>
              </a:rPr>
              <a:t>canceled</a:t>
            </a:r>
            <a:r>
              <a:rPr lang="en-IN" sz="1800" dirty="0">
                <a:solidFill>
                  <a:schemeClr val="bg1"/>
                </a:solidFill>
              </a:rPr>
              <a:t> and delivered.</a:t>
            </a:r>
          </a:p>
          <a:p>
            <a:pPr marL="342900" indent="-342900" algn="l">
              <a:buFont typeface="Arial" panose="020B0604020202020204" pitchFamily="34" charset="0"/>
              <a:buChar char="•"/>
            </a:pPr>
            <a:r>
              <a:rPr lang="en-IN" sz="1800" dirty="0">
                <a:solidFill>
                  <a:schemeClr val="bg1"/>
                </a:solidFill>
              </a:rPr>
              <a:t>Majority of customers(70%) who cancelled their orders have given score of 1.</a:t>
            </a:r>
          </a:p>
          <a:p>
            <a:pPr marL="342900" indent="-342900" algn="l">
              <a:buFont typeface="Arial" panose="020B0604020202020204" pitchFamily="34" charset="0"/>
              <a:buChar char="•"/>
            </a:pPr>
            <a:r>
              <a:rPr lang="en-IN" sz="1800" dirty="0">
                <a:solidFill>
                  <a:schemeClr val="bg1"/>
                </a:solidFill>
              </a:rPr>
              <a:t>Reasons: Could be due to bad products which did not live </a:t>
            </a:r>
            <a:r>
              <a:rPr lang="en-IN" sz="1800" dirty="0" err="1">
                <a:solidFill>
                  <a:schemeClr val="bg1"/>
                </a:solidFill>
              </a:rPr>
              <a:t>upto</a:t>
            </a:r>
            <a:r>
              <a:rPr lang="en-IN" sz="1800" dirty="0">
                <a:solidFill>
                  <a:schemeClr val="bg1"/>
                </a:solidFill>
              </a:rPr>
              <a:t> their expectations or the whole shopping experience (including shipping days) was bad.</a:t>
            </a:r>
          </a:p>
          <a:p>
            <a:pPr marL="342900" indent="-342900" algn="l">
              <a:buFont typeface="Arial" panose="020B0604020202020204" pitchFamily="34" charset="0"/>
              <a:buChar char="•"/>
            </a:pPr>
            <a:r>
              <a:rPr lang="en-IN" sz="1800" dirty="0">
                <a:solidFill>
                  <a:schemeClr val="bg1"/>
                </a:solidFill>
              </a:rPr>
              <a:t>But once delivered, customers (around 60% overall) were extremely satisfied with the products (clearly given by score of 5).</a:t>
            </a:r>
          </a:p>
          <a:p>
            <a:pPr algn="l"/>
            <a:endParaRPr lang="en-IN" sz="2000" dirty="0">
              <a:solidFill>
                <a:schemeClr val="bg1"/>
              </a:solidFill>
            </a:endParaRPr>
          </a:p>
          <a:p>
            <a:pPr marL="342900" indent="-342900" algn="l">
              <a:buFont typeface="Arial" panose="020B0604020202020204" pitchFamily="34" charset="0"/>
              <a:buChar char="•"/>
            </a:pPr>
            <a:endParaRPr lang="en-IN" sz="2000" dirty="0">
              <a:solidFill>
                <a:schemeClr val="bg1"/>
              </a:solidFill>
            </a:endParaRPr>
          </a:p>
        </p:txBody>
      </p:sp>
      <p:sp>
        <p:nvSpPr>
          <p:cNvPr id="6" name="Title 1">
            <a:extLst>
              <a:ext uri="{FF2B5EF4-FFF2-40B4-BE49-F238E27FC236}">
                <a16:creationId xmlns:a16="http://schemas.microsoft.com/office/drawing/2014/main" id="{9F5770E2-9141-F27B-18C5-89F13C1F03A3}"/>
              </a:ext>
            </a:extLst>
          </p:cNvPr>
          <p:cNvSpPr txBox="1">
            <a:spLocks/>
          </p:cNvSpPr>
          <p:nvPr/>
        </p:nvSpPr>
        <p:spPr>
          <a:xfrm>
            <a:off x="412954" y="129152"/>
            <a:ext cx="10515600" cy="824578"/>
          </a:xfrm>
          <a:prstGeom prst="rect">
            <a:avLst/>
          </a:prstGeom>
          <a:effectLst>
            <a:outerShdw blurRad="50800" dist="38100" dir="5400000" algn="t" rotWithShape="0">
              <a:prstClr val="black">
                <a:alpha val="40000"/>
              </a:prstClr>
            </a:outerShdw>
          </a:effectLst>
        </p:spPr>
        <p:txBody>
          <a:bodyPr vert="horz" lIns="91440" tIns="45720" rIns="91440" bIns="45720" rtlCol="0" anchor="b">
            <a:normAutofit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IN" sz="5400" dirty="0">
                <a:ln w="22225">
                  <a:solidFill>
                    <a:schemeClr val="bg1"/>
                  </a:solidFill>
                  <a:prstDash val="solid"/>
                </a:ln>
                <a:solidFill>
                  <a:schemeClr val="accent4">
                    <a:lumMod val="20000"/>
                    <a:lumOff val="80000"/>
                  </a:schemeClr>
                </a:solidFill>
              </a:rPr>
              <a:t>REVIEW SCORE ANALYSIS</a:t>
            </a:r>
            <a:endParaRPr lang="en-IN" sz="5400" dirty="0"/>
          </a:p>
        </p:txBody>
      </p:sp>
      <p:pic>
        <p:nvPicPr>
          <p:cNvPr id="4" name="Picture 3">
            <a:extLst>
              <a:ext uri="{FF2B5EF4-FFF2-40B4-BE49-F238E27FC236}">
                <a16:creationId xmlns:a16="http://schemas.microsoft.com/office/drawing/2014/main" id="{954E8823-311A-7BAE-3670-0062B3FDAC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266" y="4083971"/>
            <a:ext cx="5631426" cy="2774029"/>
          </a:xfrm>
          <a:prstGeom prst="rect">
            <a:avLst/>
          </a:prstGeom>
        </p:spPr>
      </p:pic>
      <p:pic>
        <p:nvPicPr>
          <p:cNvPr id="7" name="Picture 6">
            <a:extLst>
              <a:ext uri="{FF2B5EF4-FFF2-40B4-BE49-F238E27FC236}">
                <a16:creationId xmlns:a16="http://schemas.microsoft.com/office/drawing/2014/main" id="{3DDF8DB6-1B7B-F13E-B761-796705A42F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3923" y="1347019"/>
            <a:ext cx="5201265" cy="5510981"/>
          </a:xfrm>
          <a:prstGeom prst="rect">
            <a:avLst/>
          </a:prstGeom>
        </p:spPr>
      </p:pic>
    </p:spTree>
    <p:extLst>
      <p:ext uri="{BB962C8B-B14F-4D97-AF65-F5344CB8AC3E}">
        <p14:creationId xmlns:p14="http://schemas.microsoft.com/office/powerpoint/2010/main" val="78306994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431</TotalTime>
  <Words>1065</Words>
  <Application>Microsoft Office PowerPoint</Application>
  <PresentationFormat>Widescreen</PresentationFormat>
  <Paragraphs>140</Paragraphs>
  <Slides>15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0xProto Nerd Font</vt:lpstr>
      <vt:lpstr>Arial</vt:lpstr>
      <vt:lpstr>Calibri</vt:lpstr>
      <vt:lpstr>Trebuchet MS</vt:lpstr>
      <vt:lpstr>Wingdings 3</vt:lpstr>
      <vt:lpstr>Facet</vt:lpstr>
      <vt:lpstr>PowerPoint Presentation</vt:lpstr>
      <vt:lpstr>QUICK TAKEAWAYS</vt:lpstr>
      <vt:lpstr>SALES ANALYSIS</vt:lpstr>
      <vt:lpstr>SALES ANALYSIS</vt:lpstr>
      <vt:lpstr>SALES ANALYSIS</vt:lpstr>
      <vt:lpstr>SALES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Mohan Ramu</dc:creator>
  <cp:lastModifiedBy>Mohan Ramu</cp:lastModifiedBy>
  <cp:revision>3</cp:revision>
  <dcterms:created xsi:type="dcterms:W3CDTF">2024-11-05T17:36:14Z</dcterms:created>
  <dcterms:modified xsi:type="dcterms:W3CDTF">2024-11-06T09:15:42Z</dcterms:modified>
</cp:coreProperties>
</file>

<file path=docProps/thumbnail.jpeg>
</file>